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60" r:id="rId3"/>
    <p:sldId id="362" r:id="rId4"/>
    <p:sldId id="387" r:id="rId5"/>
    <p:sldId id="388" r:id="rId6"/>
    <p:sldId id="389" r:id="rId7"/>
    <p:sldId id="364" r:id="rId8"/>
    <p:sldId id="365" r:id="rId9"/>
    <p:sldId id="390" r:id="rId10"/>
    <p:sldId id="391" r:id="rId11"/>
    <p:sldId id="366" r:id="rId12"/>
    <p:sldId id="392" r:id="rId13"/>
    <p:sldId id="393" r:id="rId14"/>
    <p:sldId id="394" r:id="rId15"/>
    <p:sldId id="395" r:id="rId16"/>
    <p:sldId id="368" r:id="rId17"/>
    <p:sldId id="398" r:id="rId18"/>
    <p:sldId id="396" r:id="rId19"/>
    <p:sldId id="397" r:id="rId20"/>
    <p:sldId id="379" r:id="rId21"/>
    <p:sldId id="380" r:id="rId22"/>
    <p:sldId id="399" r:id="rId23"/>
    <p:sldId id="400" r:id="rId24"/>
    <p:sldId id="382" r:id="rId25"/>
    <p:sldId id="401" r:id="rId26"/>
    <p:sldId id="383" r:id="rId27"/>
    <p:sldId id="381" r:id="rId28"/>
    <p:sldId id="384" r:id="rId29"/>
  </p:sldIdLst>
  <p:sldSz cx="12192000" cy="6858000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0" autoAdjust="0"/>
    <p:restoredTop sz="94660"/>
  </p:normalViewPr>
  <p:slideViewPr>
    <p:cSldViewPr snapToGrid="0">
      <p:cViewPr varScale="1">
        <p:scale>
          <a:sx n="82" d="100"/>
          <a:sy n="82" d="100"/>
        </p:scale>
        <p:origin x="109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4" d="100"/>
          <a:sy n="64" d="100"/>
        </p:scale>
        <p:origin x="3180" y="5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CE2FA53A-AFA9-4B7D-BC37-5F5E8B31275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030AA5E7-795F-453F-8048-F5F6388373E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739307" y="0"/>
            <a:ext cx="3363113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AE8F5184-3EC2-4214-857E-26E1392E7F9C}" type="datetimeFigureOut">
              <a:rPr lang="en-US" smtClean="0"/>
              <a:t>4/30/23</a:t>
            </a:fld>
            <a:endParaRPr lang="en-US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49141A5-BA93-4BD1-AAAF-C3C8CE683D6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3403450" y="9542062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4CC6A5B-2ECD-4259-883B-B885934ECC6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6483521" y="9542061"/>
            <a:ext cx="620542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C4B202AE-274A-466B-8A00-58C66E6D70CD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4680073D-FD03-4503-BD1D-7010FDD8837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57" y="9542062"/>
            <a:ext cx="2863899" cy="58919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2E8EEC3A-F4ED-44E9-BE0C-756441D2F6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63" t="28014" r="43525" b="28297"/>
          <a:stretch/>
        </p:blipFill>
        <p:spPr>
          <a:xfrm>
            <a:off x="0" y="598146"/>
            <a:ext cx="7162876" cy="84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043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ABCB9DDE-AE6C-490D-BF85-D7520C8993B7}" type="datetimeFigureOut">
              <a:rPr lang="en-US" smtClean="0"/>
              <a:t>4/30/23</a:t>
            </a:fld>
            <a:endParaRPr lang="en-US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8" name="Zástupný symbol pro zápatí 3">
            <a:extLst>
              <a:ext uri="{FF2B5EF4-FFF2-40B4-BE49-F238E27FC236}">
                <a16:creationId xmlns:a16="http://schemas.microsoft.com/office/drawing/2014/main" id="{AF7BD881-C0D9-4FAE-B7E4-F91A6141BB0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3403450" y="9542062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9" name="Zástupný symbol pro číslo snímku 4">
            <a:extLst>
              <a:ext uri="{FF2B5EF4-FFF2-40B4-BE49-F238E27FC236}">
                <a16:creationId xmlns:a16="http://schemas.microsoft.com/office/drawing/2014/main" id="{37E89948-8A36-4E46-A015-EDB056C826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6483521" y="9542061"/>
            <a:ext cx="620542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C4B202AE-274A-466B-8A00-58C66E6D70CD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E191E63-B2E6-4F9C-A2B7-A5565A36B8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57" y="9542062"/>
            <a:ext cx="2863899" cy="589190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DA4B87D3-D4DC-41CB-8098-50B546A42B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63" t="28014" r="43525" b="28297"/>
          <a:stretch/>
        </p:blipFill>
        <p:spPr>
          <a:xfrm>
            <a:off x="0" y="598146"/>
            <a:ext cx="7162876" cy="84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053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202AE-274A-466B-8A00-58C66E6D70C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0254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202AE-274A-466B-8A00-58C66E6D70C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702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202AE-274A-466B-8A00-58C66E6D70C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4761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202AE-274A-466B-8A00-58C66E6D70C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0810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202AE-274A-466B-8A00-58C66E6D70C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2278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202AE-274A-466B-8A00-58C66E6D70C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8398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202AE-274A-466B-8A00-58C66E6D70C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3234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202AE-274A-466B-8A00-58C66E6D70C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4242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202AE-274A-466B-8A00-58C66E6D70C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7534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202AE-274A-466B-8A00-58C66E6D70C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1557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202AE-274A-466B-8A00-58C66E6D70C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838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202AE-274A-466B-8A00-58C66E6D70C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4463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202AE-274A-466B-8A00-58C66E6D70C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1728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202AE-274A-466B-8A00-58C66E6D70C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0666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202AE-274A-466B-8A00-58C66E6D70C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229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202AE-274A-466B-8A00-58C66E6D70C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2692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202AE-274A-466B-8A00-58C66E6D70C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23611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202AE-274A-466B-8A00-58C66E6D70C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76354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202AE-274A-466B-8A00-58C66E6D70C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11257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202AE-274A-466B-8A00-58C66E6D70C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890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202AE-274A-466B-8A00-58C66E6D70C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9668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202AE-274A-466B-8A00-58C66E6D70C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1068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202AE-274A-466B-8A00-58C66E6D70C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3316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202AE-274A-466B-8A00-58C66E6D70C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5695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202AE-274A-466B-8A00-58C66E6D70C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9767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202AE-274A-466B-8A00-58C66E6D70C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3424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202AE-274A-466B-8A00-58C66E6D70C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615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585248-BA6B-496B-8C60-E2911EED848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1385" y="1376859"/>
            <a:ext cx="11398929" cy="2133103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cs-CZ" dirty="0"/>
              <a:t>Celý název prezentace</a:t>
            </a:r>
            <a:endParaRPr lang="en-US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E5A09C1-51A2-4F07-B195-03A201AD6ED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1385" y="3602038"/>
            <a:ext cx="11398929" cy="1198562"/>
          </a:xfrm>
        </p:spPr>
        <p:txBody>
          <a:bodyPr>
            <a:normAutofit/>
          </a:bodyPr>
          <a:lstStyle>
            <a:lvl1pPr marL="0" indent="0" algn="l">
              <a:buNone/>
              <a:defRPr sz="32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Podtitul prezentace</a:t>
            </a:r>
            <a:endParaRPr lang="en-US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C4C219D-1244-4BAC-950C-FC681E200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FCE5E-F877-4A74-8313-7BC40A8F6716}" type="datetimeFigureOut">
              <a:rPr lang="en-US" smtClean="0"/>
              <a:t>4/30/23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F5E80DF-30B9-412B-AAE9-38CAC0079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7AEC559-7D4C-4588-8B8D-BB6EDFBA8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5E7CB-98A3-41B4-A7A1-BBE7F55C7DD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2185F14F-1814-49AF-B55A-62E38286D760}"/>
              </a:ext>
            </a:extLst>
          </p:cNvPr>
          <p:cNvPicPr/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09" y="312128"/>
            <a:ext cx="3678555" cy="700405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BFE4AF0E-2D18-4208-96C2-CA705FF490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963" t="28015" r="1922" b="31769"/>
          <a:stretch/>
        </p:blipFill>
        <p:spPr>
          <a:xfrm>
            <a:off x="0" y="1166746"/>
            <a:ext cx="12192000" cy="69216"/>
          </a:xfrm>
          <a:prstGeom prst="rect">
            <a:avLst/>
          </a:prstGeom>
        </p:spPr>
      </p:pic>
      <p:sp>
        <p:nvSpPr>
          <p:cNvPr id="15" name="Zástupný symbol pro text 14">
            <a:extLst>
              <a:ext uri="{FF2B5EF4-FFF2-40B4-BE49-F238E27FC236}">
                <a16:creationId xmlns:a16="http://schemas.microsoft.com/office/drawing/2014/main" id="{46EE66C4-B8E2-4570-9B4B-FB589FB2593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1309" y="4902200"/>
            <a:ext cx="11398929" cy="604838"/>
          </a:xfr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s-CZ" dirty="0"/>
              <a:t>Jméno a příjmení</a:t>
            </a:r>
          </a:p>
        </p:txBody>
      </p:sp>
    </p:spTree>
    <p:extLst>
      <p:ext uri="{BB962C8B-B14F-4D97-AF65-F5344CB8AC3E}">
        <p14:creationId xmlns:p14="http://schemas.microsoft.com/office/powerpoint/2010/main" val="23595980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0A3500-3980-428A-B936-502538C86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69C7D66-99B4-4F3A-ADE1-C25DF03D27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3693"/>
            <a:ext cx="10515600" cy="463858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7DD360F-6F81-4C1E-9BEF-6797DC0D2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FCE5E-F877-4A74-8313-7BC40A8F6716}" type="datetimeFigureOut">
              <a:rPr lang="en-US" smtClean="0"/>
              <a:t>4/30/23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4253121-CC17-465C-92A7-2B9B54C33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BD872FF-32E1-4D35-8612-0712819C9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5E7CB-98A3-41B4-A7A1-BBE7F55C7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96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>
            <a:extLst>
              <a:ext uri="{FF2B5EF4-FFF2-40B4-BE49-F238E27FC236}">
                <a16:creationId xmlns:a16="http://schemas.microsoft.com/office/drawing/2014/main" id="{ABA4BD8A-93AE-4925-B7F3-CF26E36DE3CF}"/>
              </a:ext>
            </a:extLst>
          </p:cNvPr>
          <p:cNvSpPr/>
          <p:nvPr userDrawn="1"/>
        </p:nvSpPr>
        <p:spPr>
          <a:xfrm>
            <a:off x="0" y="1430322"/>
            <a:ext cx="12222760" cy="5427677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64611C2-0554-4FE0-9CE9-B2FA7818B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AE220F52-7CB5-41D7-899A-CED68FF8CB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611949"/>
            <a:ext cx="10515600" cy="1477701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57357AC-0FA7-42AB-BC23-50D3390AE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FCE5E-F877-4A74-8313-7BC40A8F6716}" type="datetimeFigureOut">
              <a:rPr lang="en-US" smtClean="0"/>
              <a:t>4/30/23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564FC18-3361-49F7-AF22-834E83B1E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1949BD1-A122-47AB-8BB1-B4F06F849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5E7CB-98A3-41B4-A7A1-BBE7F55C7DDE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2A2C73E1-AC15-4683-B053-9A3E7AC29664}"/>
              </a:ext>
            </a:extLst>
          </p:cNvPr>
          <p:cNvPicPr/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85" y="338760"/>
            <a:ext cx="3678555" cy="70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286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218A92-D015-4EA6-919C-7B8E912E4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4189A0A-00F9-4759-99A2-AE54D5926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E25B382E-64C1-449E-B17A-1607E6467E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92A9DF6-E962-401D-822D-C6549C86C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FCE5E-F877-4A74-8313-7BC40A8F6716}" type="datetimeFigureOut">
              <a:rPr lang="en-US" smtClean="0"/>
              <a:t>4/30/23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1E818E7-D4E4-4EA5-83B1-9AE32AB4D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0ABDD86-A3AE-48DF-91D4-19EC3AFB8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5E7CB-98A3-41B4-A7A1-BBE7F55C7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736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096594-ACB9-478E-98AE-A5D58D55C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1809"/>
            <a:ext cx="10517188" cy="9252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A1ED7431-3D77-4559-8C0C-6D182EDEDA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463657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EEE24E73-80FC-4A6F-B062-D7EA3F3813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388093"/>
            <a:ext cx="5157787" cy="380157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DEE5F621-2F08-4512-AD12-6385B627A7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463657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9FF3F364-1DE1-4FF5-903E-69FA94D3AD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388093"/>
            <a:ext cx="5183188" cy="380157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F65341F6-04D1-46BC-99B0-C8848B27B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FCE5E-F877-4A74-8313-7BC40A8F6716}" type="datetimeFigureOut">
              <a:rPr lang="en-US" smtClean="0"/>
              <a:t>4/30/23</a:t>
            </a:fld>
            <a:endParaRPr lang="en-US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30F3C4D3-DF29-40E0-B29F-19C0C217F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2E18D655-6CD9-4A12-A90C-E89922E3F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5E7CB-98A3-41B4-A7A1-BBE7F55C7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552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890ABE-12BF-446E-BDA7-54521CB1A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6410B41-50D1-4CBC-B635-B4190D7B8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FCE5E-F877-4A74-8313-7BC40A8F6716}" type="datetimeFigureOut">
              <a:rPr lang="en-US" smtClean="0"/>
              <a:t>4/30/23</a:t>
            </a:fld>
            <a:endParaRPr lang="en-US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1BDFD0B-DC84-48FB-A798-251842893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A0F61DC-FFFA-4B5A-BAD0-5D9395FF7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5E7CB-98A3-41B4-A7A1-BBE7F55C7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03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B61BDE8-7501-41DC-AEEE-C7603C57C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FCE5E-F877-4A74-8313-7BC40A8F6716}" type="datetimeFigureOut">
              <a:rPr lang="en-US" smtClean="0"/>
              <a:t>4/30/23</a:t>
            </a:fld>
            <a:endParaRPr lang="en-US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7A3E2126-25EE-4D34-BFF8-27892EE81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92CDB7A-2F9A-4455-BAED-CA499A8E2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5E7CB-98A3-41B4-A7A1-BBE7F55C7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772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F8BC672B-F6A3-4F50-B00C-711EA5B75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8492"/>
            <a:ext cx="10515600" cy="9265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0CF03AD0-B722-49B1-A7C3-6FACF39F9C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73693"/>
            <a:ext cx="10515600" cy="4716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EA169E6-B23F-4815-A12A-95D18B5E39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36945"/>
            <a:ext cx="13723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FCE5E-F877-4A74-8313-7BC40A8F6716}" type="datetimeFigureOut">
              <a:rPr lang="en-US" smtClean="0"/>
              <a:t>4/30/23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0B9D027-6C9F-4206-8832-3CF3A5516A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14723" y="6336945"/>
            <a:ext cx="58096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E5E406B-1B43-433E-873D-81F19E0A06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28601" y="6336945"/>
            <a:ext cx="6088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15E7CB-98A3-41B4-A7A1-BBE7F55C7DD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B545F15-BD82-4B33-9998-ABC60645C3BA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355" y="6216913"/>
            <a:ext cx="2764702" cy="526405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AD0CEA02-9C14-B542-D7DD-C4F4375A0C09}"/>
              </a:ext>
            </a:extLst>
          </p:cNvPr>
          <p:cNvSpPr txBox="1"/>
          <p:nvPr userDrawn="1"/>
        </p:nvSpPr>
        <p:spPr>
          <a:xfrm rot="19924790">
            <a:off x="1383270" y="2940241"/>
            <a:ext cx="8711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/>
              <a:t>             Pouze pro soukromé použití</a:t>
            </a:r>
          </a:p>
        </p:txBody>
      </p:sp>
    </p:spTree>
    <p:extLst>
      <p:ext uri="{BB962C8B-B14F-4D97-AF65-F5344CB8AC3E}">
        <p14:creationId xmlns:p14="http://schemas.microsoft.com/office/powerpoint/2010/main" val="544761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3E7116-5441-475C-9635-B72B933ED8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1309" y="1267510"/>
            <a:ext cx="11398929" cy="2133103"/>
          </a:xfrm>
        </p:spPr>
        <p:txBody>
          <a:bodyPr>
            <a:normAutofit fontScale="90000"/>
          </a:bodyPr>
          <a:lstStyle/>
          <a:p>
            <a:r>
              <a:rPr lang="cs-CZ" dirty="0"/>
              <a:t>Neuroradiologie II. Zobrazení CNS u dětí</a:t>
            </a:r>
            <a:br>
              <a:rPr lang="cs-CZ"/>
            </a:br>
            <a:r>
              <a:rPr lang="cs-CZ"/>
              <a:t>Vrozené </a:t>
            </a:r>
            <a:r>
              <a:rPr lang="cs-CZ" dirty="0"/>
              <a:t>vady CNS</a:t>
            </a:r>
            <a:endParaRPr lang="en-US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3FB24E4-693B-46C0-832F-0099355DB52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MZ ČR Vzdělávací program oboru Radiologie a zobrazovací metody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3549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2C0469B0-2B3C-1746-8054-CBE5A1EF861F}"/>
              </a:ext>
            </a:extLst>
          </p:cNvPr>
          <p:cNvSpPr txBox="1"/>
          <p:nvPr/>
        </p:nvSpPr>
        <p:spPr>
          <a:xfrm>
            <a:off x="740044" y="518759"/>
            <a:ext cx="10711911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Malformace vývoje kortexu mozku:</a:t>
            </a: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u="sng" dirty="0">
                <a:latin typeface="Arial" panose="020B0604020202020204" pitchFamily="34" charset="0"/>
                <a:cs typeface="Arial" panose="020B0604020202020204" pitchFamily="34" charset="0"/>
              </a:rPr>
              <a:t>Abnormální buněčná proliferace nebo apoptóza.</a:t>
            </a: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Mikrocefalie: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Zmenšení obvodu hlavy/doprovázené zmenšením objemu mozku (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mikroencelafií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Primární (kongenitální nebo genetické).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Sekundární (HIE, TORCH, abusus, infekce nebo metabolické poruchy).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Syndromologické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nebo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nesyndromologické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 normálním vývojem kortexu.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 abnormálním vývojem kortexu – simplifikace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gyrifikace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redukovaný počet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gyrů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s mělkými sulky (1/2 normální hloubky sulku):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kortex normální šíře,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kortex rozšířený (mikrocefalie s 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lissencefalií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Megalencefale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≠ makrocefalie: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Zvětšení mozku na embryologickém podkladě,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dysregulace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PI3K/Akt/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mTOR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dráhy.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Komplexní embryonální porucha proliferace, vyjádřená oboustranně, jednostranně (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hemimegalencefalie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), nebo dokonce lobárně.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5475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2C0469B0-2B3C-1746-8054-CBE5A1EF861F}"/>
              </a:ext>
            </a:extLst>
          </p:cNvPr>
          <p:cNvSpPr txBox="1"/>
          <p:nvPr/>
        </p:nvSpPr>
        <p:spPr>
          <a:xfrm>
            <a:off x="740044" y="151179"/>
            <a:ext cx="1071191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u="sng" dirty="0">
                <a:latin typeface="Arial" panose="020B0604020202020204" pitchFamily="34" charset="0"/>
                <a:cs typeface="Arial" panose="020B0604020202020204" pitchFamily="34" charset="0"/>
              </a:rPr>
              <a:t>Abnormální buněčná migrace.</a:t>
            </a: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4245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2C0469B0-2B3C-1746-8054-CBE5A1EF861F}"/>
              </a:ext>
            </a:extLst>
          </p:cNvPr>
          <p:cNvSpPr txBox="1"/>
          <p:nvPr/>
        </p:nvSpPr>
        <p:spPr>
          <a:xfrm>
            <a:off x="740044" y="151179"/>
            <a:ext cx="10711911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u="sng" dirty="0">
                <a:latin typeface="Arial" panose="020B0604020202020204" pitchFamily="34" charset="0"/>
                <a:cs typeface="Arial" panose="020B0604020202020204" pitchFamily="34" charset="0"/>
              </a:rPr>
              <a:t>Abnormální buněčná migrace.</a:t>
            </a: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Heterotopie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šedé hmoty: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Abnormálně lokalizovaná šedá hmota (shluky neuronů) v bílé hmotě mozku na základě poruchy migrace.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Genetická nebo získaná (ischemie, infekce – na podkladě reaktivní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gliózy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a infiltrace makrofágy).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Izolovaná (sporadická) nebo bilaterální,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periventrikulární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nebo subkortikální.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63475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2C0469B0-2B3C-1746-8054-CBE5A1EF861F}"/>
              </a:ext>
            </a:extLst>
          </p:cNvPr>
          <p:cNvSpPr txBox="1"/>
          <p:nvPr/>
        </p:nvSpPr>
        <p:spPr>
          <a:xfrm>
            <a:off x="740044" y="151179"/>
            <a:ext cx="10711911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u="sng" dirty="0">
                <a:latin typeface="Arial" panose="020B0604020202020204" pitchFamily="34" charset="0"/>
                <a:cs typeface="Arial" panose="020B0604020202020204" pitchFamily="34" charset="0"/>
              </a:rPr>
              <a:t>Abnormální buněčná migrace.</a:t>
            </a: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Heterotopie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šedé hmoty: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Abnormálně lokalizovaná šedá hmota (shluky neuronů) v bílé hmotě mozku na základě poruchy migrace.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Genetická nebo získaná (ischemie, infekce – na podkladě reaktivní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gliózy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a infiltrace makrofágy).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Izolovaná (sporadická) nebo bilaterální,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periventrikulární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nebo subkortikální.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Subkortikální lemující (band)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heterotopie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Lemující subkortikální oblasti (zdvojení kortexu), je částí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lissencefalického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spektra.</a:t>
            </a: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6699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2C0469B0-2B3C-1746-8054-CBE5A1EF861F}"/>
              </a:ext>
            </a:extLst>
          </p:cNvPr>
          <p:cNvSpPr txBox="1"/>
          <p:nvPr/>
        </p:nvSpPr>
        <p:spPr>
          <a:xfrm>
            <a:off x="740044" y="151179"/>
            <a:ext cx="10711911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u="sng" dirty="0">
                <a:latin typeface="Arial" panose="020B0604020202020204" pitchFamily="34" charset="0"/>
                <a:cs typeface="Arial" panose="020B0604020202020204" pitchFamily="34" charset="0"/>
              </a:rPr>
              <a:t>Abnormální buněčná migrace.</a:t>
            </a: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Heterotopie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šedé hmoty: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Abnormálně lokalizovaná šedá hmota (shluky neuronů) v bílé hmotě mozku na základě poruchy migrace.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Genetická nebo získaná (ischemie, infekce – na podkladě reaktivní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gliózy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a infiltrace makrofágy).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Izolovaná (sporadická) nebo bilaterální,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periventrikulární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nebo subkortikální.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Subkortikální lemující (band)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heterotopie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Lemující subkortikální oblasti (zdvojení kortexu), je částí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lissencefalického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spektra.</a:t>
            </a: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Lizencefalie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Spektrum kortikálních malformací způsobených abnormální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plášťovitou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neuronální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migrací.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Spektrum poruch migrace od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agyrie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pachygyrie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až k lemující (band)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heterotopii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2801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2C0469B0-2B3C-1746-8054-CBE5A1EF861F}"/>
              </a:ext>
            </a:extLst>
          </p:cNvPr>
          <p:cNvSpPr txBox="1"/>
          <p:nvPr/>
        </p:nvSpPr>
        <p:spPr>
          <a:xfrm>
            <a:off x="740044" y="151179"/>
            <a:ext cx="10711911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u="sng" dirty="0">
                <a:latin typeface="Arial" panose="020B0604020202020204" pitchFamily="34" charset="0"/>
                <a:cs typeface="Arial" panose="020B0604020202020204" pitchFamily="34" charset="0"/>
              </a:rPr>
              <a:t>Abnormální buněčná migrace.</a:t>
            </a: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Heterotopie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šedé hmoty: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Abnormálně lokalizovaná šedá hmota (shluky neuronů) v bílé hmotě mozku na základě poruchy migrace.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Genetická nebo získaná (ischemie, infekce – na podkladě reaktivní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gliózy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a infiltrace makrofágy).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Izolovaná (sporadická) nebo bilaterální,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periventrikulární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nebo subkortikální.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Subkortikální lemující (band)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heterotopie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Lemující subkortikální oblasti (zdvojení kortexu), je částí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lissencefalického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spektra.</a:t>
            </a: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Lizencefalie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Spektrum kortikálních malformací způsobených abnormální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plášťovitou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neuronální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migrací.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Spektrum poruch migrace od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agyrie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pachygyrie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až k lemující (band)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heterotopii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Cobbelstone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 malformace: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Fibrogliální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 proliferace </a:t>
            </a:r>
            <a:r>
              <a:rPr lang="cs-CZ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leptomening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 s kortikální dezorganizací, </a:t>
            </a:r>
            <a:r>
              <a:rPr lang="cs-CZ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subpiální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 konfigurace charakteru dlažebních kostek. Často ve spojení s vrozenými muskulárními dystrofiemi.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0352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2C0469B0-2B3C-1746-8054-CBE5A1EF861F}"/>
              </a:ext>
            </a:extLst>
          </p:cNvPr>
          <p:cNvSpPr txBox="1"/>
          <p:nvPr/>
        </p:nvSpPr>
        <p:spPr>
          <a:xfrm>
            <a:off x="740044" y="151179"/>
            <a:ext cx="1071191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u="sng" dirty="0">
                <a:latin typeface="Arial" panose="020B0604020202020204" pitchFamily="34" charset="0"/>
                <a:cs typeface="Arial" panose="020B0604020202020204" pitchFamily="34" charset="0"/>
              </a:rPr>
              <a:t>Abnormální </a:t>
            </a:r>
            <a:r>
              <a:rPr lang="cs-CZ" sz="2000" u="sng" dirty="0" err="1">
                <a:latin typeface="Arial" panose="020B0604020202020204" pitchFamily="34" charset="0"/>
                <a:cs typeface="Arial" panose="020B0604020202020204" pitchFamily="34" charset="0"/>
              </a:rPr>
              <a:t>postmigrační</a:t>
            </a:r>
            <a:r>
              <a:rPr lang="cs-CZ" sz="2000" u="sng" dirty="0">
                <a:latin typeface="Arial" panose="020B0604020202020204" pitchFamily="34" charset="0"/>
                <a:cs typeface="Arial" panose="020B0604020202020204" pitchFamily="34" charset="0"/>
              </a:rPr>
              <a:t> vývoj/organizace kortexu.</a:t>
            </a: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1125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2C0469B0-2B3C-1746-8054-CBE5A1EF861F}"/>
              </a:ext>
            </a:extLst>
          </p:cNvPr>
          <p:cNvSpPr txBox="1"/>
          <p:nvPr/>
        </p:nvSpPr>
        <p:spPr>
          <a:xfrm>
            <a:off x="740044" y="151179"/>
            <a:ext cx="10711911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u="sng" dirty="0">
                <a:latin typeface="Arial" panose="020B0604020202020204" pitchFamily="34" charset="0"/>
                <a:cs typeface="Arial" panose="020B0604020202020204" pitchFamily="34" charset="0"/>
              </a:rPr>
              <a:t>Abnormální </a:t>
            </a:r>
            <a:r>
              <a:rPr lang="cs-CZ" sz="2000" u="sng" dirty="0" err="1">
                <a:latin typeface="Arial" panose="020B0604020202020204" pitchFamily="34" charset="0"/>
                <a:cs typeface="Arial" panose="020B0604020202020204" pitchFamily="34" charset="0"/>
              </a:rPr>
              <a:t>postmigrační</a:t>
            </a:r>
            <a:r>
              <a:rPr lang="cs-CZ" sz="2000" u="sng" dirty="0">
                <a:latin typeface="Arial" panose="020B0604020202020204" pitchFamily="34" charset="0"/>
                <a:cs typeface="Arial" panose="020B0604020202020204" pitchFamily="34" charset="0"/>
              </a:rPr>
              <a:t> vývoj/organizace kortexu.</a:t>
            </a: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Schizencefalie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Defekt (rozštěp) mozkové tkáně, komunikace od povrchu mozku do postranní komory (od pia mater po ependym); defekt je lemován dysplastickou šedou hmotou. In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utero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inzult postihující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neuronální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migraci (cévní, infekční – CMV, HSV) možný i genetický podíl.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Defekty mohou být uzavřené, nebo otevřené, obvykle oboustranné. Může být asociovaná se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septooptickou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dysplazií.</a:t>
            </a: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8805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2C0469B0-2B3C-1746-8054-CBE5A1EF861F}"/>
              </a:ext>
            </a:extLst>
          </p:cNvPr>
          <p:cNvSpPr txBox="1"/>
          <p:nvPr/>
        </p:nvSpPr>
        <p:spPr>
          <a:xfrm>
            <a:off x="740044" y="151179"/>
            <a:ext cx="10711911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u="sng" dirty="0">
                <a:latin typeface="Arial" panose="020B0604020202020204" pitchFamily="34" charset="0"/>
                <a:cs typeface="Arial" panose="020B0604020202020204" pitchFamily="34" charset="0"/>
              </a:rPr>
              <a:t>Abnormální </a:t>
            </a:r>
            <a:r>
              <a:rPr lang="cs-CZ" sz="2000" u="sng" dirty="0" err="1">
                <a:latin typeface="Arial" panose="020B0604020202020204" pitchFamily="34" charset="0"/>
                <a:cs typeface="Arial" panose="020B0604020202020204" pitchFamily="34" charset="0"/>
              </a:rPr>
              <a:t>postmigrační</a:t>
            </a:r>
            <a:r>
              <a:rPr lang="cs-CZ" sz="2000" u="sng" dirty="0">
                <a:latin typeface="Arial" panose="020B0604020202020204" pitchFamily="34" charset="0"/>
                <a:cs typeface="Arial" panose="020B0604020202020204" pitchFamily="34" charset="0"/>
              </a:rPr>
              <a:t> vývoj/organizace kortexu.</a:t>
            </a: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Schizencefalie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Defekt (rozštěp) mozkové tkáně, komunikace od povrchu mozku do postranní komory (od pia mater po ependym); defekt je lemován dysplastickou šedou hmotou. In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utero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inzult postihující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neuronální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migraci (cévní, infekční – CMV, HSV) možný i genetický podíl.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Defekty mohou být uzavřené, nebo otevřené, obvykle oboustranné. Může být asociovaná se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septooptickou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dysplazií.</a:t>
            </a: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Polymikrogyrie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Malformace pozdního migračního vývoje, kortikální organizace s podíly abnormální distribuce neuronů – konvoluty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gyrů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a abnormální kortikální laminace.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Eiologicky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se podílí fetální infekce (TORCH), ischemie, genetické a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syndromologické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změny (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Aicardi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Zellweger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Difuzní, fokální, unilaterální, bilaterální; většinou symetricky.</a:t>
            </a: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3711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2C0469B0-2B3C-1746-8054-CBE5A1EF861F}"/>
              </a:ext>
            </a:extLst>
          </p:cNvPr>
          <p:cNvSpPr txBox="1"/>
          <p:nvPr/>
        </p:nvSpPr>
        <p:spPr>
          <a:xfrm>
            <a:off x="740044" y="151179"/>
            <a:ext cx="10711911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u="sng" dirty="0">
                <a:latin typeface="Arial" panose="020B0604020202020204" pitchFamily="34" charset="0"/>
                <a:cs typeface="Arial" panose="020B0604020202020204" pitchFamily="34" charset="0"/>
              </a:rPr>
              <a:t>Abnormální </a:t>
            </a:r>
            <a:r>
              <a:rPr lang="cs-CZ" sz="2000" u="sng" dirty="0" err="1">
                <a:latin typeface="Arial" panose="020B0604020202020204" pitchFamily="34" charset="0"/>
                <a:cs typeface="Arial" panose="020B0604020202020204" pitchFamily="34" charset="0"/>
              </a:rPr>
              <a:t>postmigrační</a:t>
            </a:r>
            <a:r>
              <a:rPr lang="cs-CZ" sz="2000" u="sng" dirty="0">
                <a:latin typeface="Arial" panose="020B0604020202020204" pitchFamily="34" charset="0"/>
                <a:cs typeface="Arial" panose="020B0604020202020204" pitchFamily="34" charset="0"/>
              </a:rPr>
              <a:t> vývoj/organizace kortexu.</a:t>
            </a: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Schizencefalie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Defekt (rozštěp) mozkové tkáně, komunikace od povrchu mozku do postranní komory (od pia mater po ependym); defekt je lemován dysplastickou šedou hmotou. In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utero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inzult postihující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neuronální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migraci (cévní, infekční – CMV, HSV) možný i genetický podíl.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Defekty mohou být uzavřené, nebo otevřené, obvykle oboustranné. Může být asociovaná se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septooptickou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dysplazií.</a:t>
            </a: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Polymikrogyrie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Malformace pozdního migračního vývoje, kortikální organizace s podíly abnormální distribuce neuronů – konvoluty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gyrů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a abnormální kortikální laminace.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Eiologicky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se podílí fetální infekce (TORCH), ischemie, genetické a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syndromologické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změny (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Aicardi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Zellweger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Difuzní, fokální, unilaterální, bilaterální; většinou symetricky.</a:t>
            </a: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Fokální kortikální dysplazie: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Kortikální dezorganizace s abnormální laminární architektonikou.</a:t>
            </a: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606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2C0469B0-2B3C-1746-8054-CBE5A1EF861F}"/>
              </a:ext>
            </a:extLst>
          </p:cNvPr>
          <p:cNvSpPr txBox="1"/>
          <p:nvPr/>
        </p:nvSpPr>
        <p:spPr>
          <a:xfrm>
            <a:off x="740044" y="1061200"/>
            <a:ext cx="10711911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Vrozené vady mozku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supratentoriální</a:t>
            </a:r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Spektrum malformací: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 postižením středových struktur mozku (změny struktur telencefalické komisury)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holoprozencefalie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malformace vývoje kortexu mozku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Etiologie – chromozomální aberace, genové mutace, teratogenní působení nebo je etiologie neznámá.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0066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8D9CFD46-5CC3-DB67-1F10-717612930DD7}"/>
              </a:ext>
            </a:extLst>
          </p:cNvPr>
          <p:cNvSpPr txBox="1"/>
          <p:nvPr/>
        </p:nvSpPr>
        <p:spPr>
          <a:xfrm>
            <a:off x="740044" y="1061200"/>
            <a:ext cx="10711911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Vrozené vady mozku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infratentoiální</a:t>
            </a:r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Spektrum malformací s postižením: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celého mozečku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vermis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mozečkové hemisféry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mozkového kmene.</a:t>
            </a: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Etiologie – chromozomální aberace, genové mutace, teratogenní působení nebo je doposud etiologie neznámá.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53603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8D9CFD46-5CC3-DB67-1F10-717612930DD7}"/>
              </a:ext>
            </a:extLst>
          </p:cNvPr>
          <p:cNvSpPr txBox="1"/>
          <p:nvPr/>
        </p:nvSpPr>
        <p:spPr>
          <a:xfrm>
            <a:off x="740044" y="503261"/>
            <a:ext cx="1071191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Difuzní postižení mozečku:</a:t>
            </a: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Ageneze mozečku.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Na podkladě mutace (pravděpodobně inaktivace genu kódující pankreatický transkripční faktor Ptf1a).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Na podkladě přerušení vývoje (krvácení během gestace nebo perinatálně, cévní změny u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Chiari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II a mozečkové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herniace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3120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8D9CFD46-5CC3-DB67-1F10-717612930DD7}"/>
              </a:ext>
            </a:extLst>
          </p:cNvPr>
          <p:cNvSpPr txBox="1"/>
          <p:nvPr/>
        </p:nvSpPr>
        <p:spPr>
          <a:xfrm>
            <a:off x="740044" y="503261"/>
            <a:ext cx="10711911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Difuzní postižení mozečku:</a:t>
            </a: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Ageneze mozečku.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Na podkladě mutace (pravděpodobně inaktivace genu kódující pankreatický transkripční faktor Ptf1a).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Na podkladě přerušení vývoje (krvácení během gestace nebo perinatálně, cévní změny u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Chiari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II a mozečkové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herniace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Rhombencephalosynapse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Absence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vermis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s fúzí mozečkových hemisfér,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nucleus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dentatus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a mozečkových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pedunklů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různého stupně (ztráta rozdělení mozečku).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Nejasná etiologie, až v 50 % případů bývá přítomna stenóza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aqeduktu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a vyskytují se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středočárové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defekty (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holoprozencefalie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absence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interventrikulárního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septa, fúze thalamů, fúze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kolikulů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7353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8D9CFD46-5CC3-DB67-1F10-717612930DD7}"/>
              </a:ext>
            </a:extLst>
          </p:cNvPr>
          <p:cNvSpPr txBox="1"/>
          <p:nvPr/>
        </p:nvSpPr>
        <p:spPr>
          <a:xfrm>
            <a:off x="740044" y="503261"/>
            <a:ext cx="10711911" cy="5940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Difuzní postižení mozečku:</a:t>
            </a: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Ageneze mozečku.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Na podkladě mutace (pravděpodobně inaktivace genu kódující pankreatický transkripční faktor Ptf1a).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Na podkladě přerušení vývoje (krvácení během gestace nebo perinatálně, cévní změny u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Chiari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II a mozečkové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herniace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Rhombencephalosynapse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Absence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vermis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s fúzí mozečkových hemisfér,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nucleus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dentatus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a mozečkových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pedunklů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různého stupně (ztráta rozdělení mozečku).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Nejasná etiologie, až v 50 % případů bývá přítomna stenóza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aqeduktu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a vyskytují se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středočárové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defekty (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holoprozencefalie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absence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interventrikulárního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septa, fúze thalamů, fúze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kolikulů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Pontocerebellární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hypoplazie.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Může být autozomálně recesivní neurodegenerativní postižení, mutace, nebo postižení při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prematuritě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(selektivně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vulnerabilní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mezi 24.–30. týdnem těhotenství) = přítomnost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hemosiderinu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 Popsáno mnoho typů (PCH1-11, PCH1 vykazuje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spinomuskulární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atrofii, PCH2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extrapyramidovou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dyskinézu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80490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8D9CFD46-5CC3-DB67-1F10-717612930DD7}"/>
              </a:ext>
            </a:extLst>
          </p:cNvPr>
          <p:cNvSpPr txBox="1"/>
          <p:nvPr/>
        </p:nvSpPr>
        <p:spPr>
          <a:xfrm>
            <a:off x="709047" y="441268"/>
            <a:ext cx="8450451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Postižení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vermis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Dandy-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Walkerova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malformace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Odkazuje na agenezi nebo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hypogenezi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vermis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cystickou dilataci IV. komory, zvětšení objemu zadní jámy lební a elevaci splavů,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tentoria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torcular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Herofili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(+/– hydrocefalus).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Může se jednat o izolovanou lézi nebo součást chromozomálních anomálií.</a:t>
            </a: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C069E1B-3D20-0D61-1E9C-4BAA392937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9498" y="908391"/>
            <a:ext cx="2041256" cy="2041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1209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8D9CFD46-5CC3-DB67-1F10-717612930DD7}"/>
              </a:ext>
            </a:extLst>
          </p:cNvPr>
          <p:cNvSpPr txBox="1"/>
          <p:nvPr/>
        </p:nvSpPr>
        <p:spPr>
          <a:xfrm>
            <a:off x="709047" y="441268"/>
            <a:ext cx="8450451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Postižení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vermis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Dandy-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Walkerova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malformace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Odkazuje na agenezi nebo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hypogenezi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vermis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cystickou dilataci IV. komory, zvětšení objemu zadní jámy lební a elevaci splavů,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tentoria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torcular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Herofili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(+/– hydrocefalus).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Může se jednat o izolovanou lézi nebo součást chromozomálních anomálií.</a:t>
            </a: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Blake’s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pouch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cysta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Vzniká jako vývojová cysta zadní jámy lební, vyklenutí velum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medullare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inferius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kaudálně (jako divertikl IV. komory) a dorzálně s jeho pozdní fenestrací (tvorbou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foramen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Magendie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Vermis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je normální!</a:t>
            </a: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C069E1B-3D20-0D61-1E9C-4BAA392937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9498" y="908391"/>
            <a:ext cx="2041256" cy="2041256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0620C4EC-8FE1-8E4C-76D9-F27A41E40E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59498" y="3183208"/>
            <a:ext cx="2041256" cy="2041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7314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E5803DF0-57CB-045E-0A48-9631F47A43CA}"/>
              </a:ext>
            </a:extLst>
          </p:cNvPr>
          <p:cNvSpPr txBox="1"/>
          <p:nvPr/>
        </p:nvSpPr>
        <p:spPr>
          <a:xfrm>
            <a:off x="991891" y="1243281"/>
            <a:ext cx="8140484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Megacisterna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magna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Zvětšení cisterna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magna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bez změny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vermis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Rozšířené subarachnoidální prostory s volnou komunikací se IV. komorou a SA prostory přes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foramen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Magendie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foramen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Luschkae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Megacisterna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magna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je asymptomatická.</a:t>
            </a: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Hypoplazie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vermis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Různý stupeň hypoplazie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vermis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s jeho elevací a rotací kraniálně, bez zvětšení objemu zadní jámy lební a bez elevace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torcular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Herofili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3A2E5F3-2EC0-41DA-A159-EAC7AD97CB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8853" y="1079462"/>
            <a:ext cx="2041256" cy="2041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7709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8D9CFD46-5CC3-DB67-1F10-717612930DD7}"/>
              </a:ext>
            </a:extLst>
          </p:cNvPr>
          <p:cNvSpPr txBox="1"/>
          <p:nvPr/>
        </p:nvSpPr>
        <p:spPr>
          <a:xfrm>
            <a:off x="926024" y="999208"/>
            <a:ext cx="8450451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Postižení mozečkové hemisféry:</a:t>
            </a: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Jednostranná hypoplazie mozečku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je raritním nálezem ve spektru aplazie vs. asymetrie mozečkových hemisfér, v normálně utvářené zadní jámě lební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většinou na podkladě prenatálního poškození (krvácení).</a:t>
            </a: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Mozečková dysgeneze kortexu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heterogenní distribuce malformací s abnormální foliací a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fisurací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s porušením obvyklé architektoniky mozečku.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Mozečková dysplazie s cystami (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Poretti-Bolthauser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syndrom).</a:t>
            </a: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8609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8D9CFD46-5CC3-DB67-1F10-717612930DD7}"/>
              </a:ext>
            </a:extLst>
          </p:cNvPr>
          <p:cNvSpPr txBox="1"/>
          <p:nvPr/>
        </p:nvSpPr>
        <p:spPr>
          <a:xfrm>
            <a:off x="926024" y="999208"/>
            <a:ext cx="10015779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Chiariho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malformace</a:t>
            </a: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fontAlgn="base"/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Chiariho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1 malformace.</a:t>
            </a:r>
          </a:p>
          <a:p>
            <a:pPr marL="342900" lvl="0" indent="-342900" fontAlgn="base">
              <a:buFont typeface="Arial" panose="020B0604020202020204" pitchFamily="34" charset="0"/>
              <a:buChar char="•"/>
            </a:pP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Kaudalizace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mozečkových tonzil ≥ 5 mm pod úroveň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foramen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magnum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lvl="0" indent="-342900" fontAlgn="base"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Porucha vývoje okcipitální kosti se zmenšením objemu zadní jámy lební a propagací mozkových struktur kaudálně.</a:t>
            </a:r>
          </a:p>
          <a:p>
            <a:pPr marL="342900" lvl="0" indent="-342900" fontAlgn="base"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Předčasný uzávěr švů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kalvy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 fontAlgn="base"/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fontAlgn="base"/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Chiariho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2 malformace.</a:t>
            </a:r>
          </a:p>
          <a:p>
            <a:pPr marL="342900" lvl="0" indent="-342900" fontAlgn="base"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Častá přítomnost otevřeného páteřního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dysrafismu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myelomeningokéla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myelokéla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513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2C0469B0-2B3C-1746-8054-CBE5A1EF861F}"/>
              </a:ext>
            </a:extLst>
          </p:cNvPr>
          <p:cNvSpPr txBox="1"/>
          <p:nvPr/>
        </p:nvSpPr>
        <p:spPr>
          <a:xfrm>
            <a:off x="740044" y="1061200"/>
            <a:ext cx="1071191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Postižení komisurální: </a:t>
            </a: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Ageneze, dysgeneze, hypoplazie kalózního tělesa.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988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2C0469B0-2B3C-1746-8054-CBE5A1EF861F}"/>
              </a:ext>
            </a:extLst>
          </p:cNvPr>
          <p:cNvSpPr txBox="1"/>
          <p:nvPr/>
        </p:nvSpPr>
        <p:spPr>
          <a:xfrm>
            <a:off x="740044" y="1061200"/>
            <a:ext cx="1071191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Postižení komisurální: </a:t>
            </a: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Ageneze, dysgeneze, hypoplazie kalózního tělesa.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Kolpocefalie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(rozšíření okcipitálních rohů postranních komor při dezorganizaci okolní bílé hmoty).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136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2C0469B0-2B3C-1746-8054-CBE5A1EF861F}"/>
              </a:ext>
            </a:extLst>
          </p:cNvPr>
          <p:cNvSpPr txBox="1"/>
          <p:nvPr/>
        </p:nvSpPr>
        <p:spPr>
          <a:xfrm>
            <a:off x="740044" y="1061200"/>
            <a:ext cx="10711911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Postižení komisurální: </a:t>
            </a: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Ageneze, dysgeneze, hypoplazie kalózního tělesa.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Kolpocefalie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(rozšíření okcipitálních rohů postranních komor při dezorganizaci okolní bílé hmoty).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Interhemisferické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cysty: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typ I. diencefalické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pseudocysty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– kraniální elevace 3. komory, komunikace se 3. komorou,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typ II. –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extraventrikulární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(mnohočetné) cysty, nález může být spojen s 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polymikrogyrií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795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2C0469B0-2B3C-1746-8054-CBE5A1EF861F}"/>
              </a:ext>
            </a:extLst>
          </p:cNvPr>
          <p:cNvSpPr txBox="1"/>
          <p:nvPr/>
        </p:nvSpPr>
        <p:spPr>
          <a:xfrm>
            <a:off x="740044" y="1061200"/>
            <a:ext cx="10711911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Postižení komisurální: </a:t>
            </a: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Ageneze, dysgeneze, hypoplazie kalózního tělesa.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Kolpocefalie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(rozšíření okcipitálních rohů postranních komor při dezorganizaci okolní bílé hmoty).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Interhemisferické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cysty: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typ I. diencefalické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pseudocysty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– kraniální elevace 3. komory, komunikace se 3. komorou,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typ II. –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extraventrikulární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(mnohočetné) cysty, nález může být spojen s 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polymikrogyrií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Interhemisferický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(kalózní) lipom.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981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2C0469B0-2B3C-1746-8054-CBE5A1EF861F}"/>
              </a:ext>
            </a:extLst>
          </p:cNvPr>
          <p:cNvSpPr txBox="1"/>
          <p:nvPr/>
        </p:nvSpPr>
        <p:spPr>
          <a:xfrm>
            <a:off x="740044" y="1061200"/>
            <a:ext cx="10711911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Holoprozencefalie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Neúplné rozdělení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prozencefala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(genové mutace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Shh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Zic2).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Alobární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spojená komora,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absence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falxu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cysta dorzálního uložení,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malformace obličeje.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Semilobární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nerozdělené frontální laloky (50 %),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fúze thalamů a hypothalamů.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Lobární: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falx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většinou přítomen,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absence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interventrikulárního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septa (septum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pellucidum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571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2C0469B0-2B3C-1746-8054-CBE5A1EF861F}"/>
              </a:ext>
            </a:extLst>
          </p:cNvPr>
          <p:cNvSpPr txBox="1"/>
          <p:nvPr/>
        </p:nvSpPr>
        <p:spPr>
          <a:xfrm>
            <a:off x="740044" y="518759"/>
            <a:ext cx="1071191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Malformace vývoje kortexu mozku:</a:t>
            </a: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u="sng" dirty="0">
                <a:latin typeface="Arial" panose="020B0604020202020204" pitchFamily="34" charset="0"/>
                <a:cs typeface="Arial" panose="020B0604020202020204" pitchFamily="34" charset="0"/>
              </a:rPr>
              <a:t>Abnormální buněčná proliferace nebo apoptóza.</a:t>
            </a: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6743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2C0469B0-2B3C-1746-8054-CBE5A1EF861F}"/>
              </a:ext>
            </a:extLst>
          </p:cNvPr>
          <p:cNvSpPr txBox="1"/>
          <p:nvPr/>
        </p:nvSpPr>
        <p:spPr>
          <a:xfrm>
            <a:off x="740044" y="518759"/>
            <a:ext cx="10711911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Malformace vývoje kortexu mozku:</a:t>
            </a: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u="sng" dirty="0">
                <a:latin typeface="Arial" panose="020B0604020202020204" pitchFamily="34" charset="0"/>
                <a:cs typeface="Arial" panose="020B0604020202020204" pitchFamily="34" charset="0"/>
              </a:rPr>
              <a:t>Abnormální buněčná proliferace nebo apoptóza.</a:t>
            </a: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Mikrocefalie: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Zmenšení obvodu hlavy/doprovázené zmenšením objemu mozku (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mikroencelafií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Primární (kongenitální nebo genetické).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Sekundární (HIE, TORCH, abusus, infekce nebo metabolické poruchy).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Syndromologické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nebo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nesyndromologické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 normálním vývojem kortexu.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 abnormálním vývojem kortexu – simplifikace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gyrifikace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redukovaný počet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gyrů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s mělkými sulky (1/2 normální hloubky sulku):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kortex normální šíře,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kortex rozšířený (mikrocefalie s 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lissencefalií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08390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2LF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D1C29"/>
      </a:accent1>
      <a:accent2>
        <a:srgbClr val="616161"/>
      </a:accent2>
      <a:accent3>
        <a:srgbClr val="E6E6E6"/>
      </a:accent3>
      <a:accent4>
        <a:srgbClr val="F57373"/>
      </a:accent4>
      <a:accent5>
        <a:srgbClr val="FA9114"/>
      </a:accent5>
      <a:accent6>
        <a:srgbClr val="914B05"/>
      </a:accent6>
      <a:hlink>
        <a:srgbClr val="ED1C29"/>
      </a:hlink>
      <a:folHlink>
        <a:srgbClr val="B41B1B"/>
      </a:folHlink>
    </a:clrScheme>
    <a:fontScheme name="Vlastní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643</TotalTime>
  <Words>1806</Words>
  <Application>Microsoft Macintosh PowerPoint</Application>
  <PresentationFormat>Širokoúhlá obrazovka</PresentationFormat>
  <Paragraphs>269</Paragraphs>
  <Slides>28</Slides>
  <Notes>27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1" baseType="lpstr">
      <vt:lpstr>Arial</vt:lpstr>
      <vt:lpstr>Calibri</vt:lpstr>
      <vt:lpstr>Motiv Office</vt:lpstr>
      <vt:lpstr>Neuroradiologie II. Zobrazení CNS u dětí Vrozené vady CNS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Alex Vinšů</dc:creator>
  <cp:lastModifiedBy>Martin Kynčl</cp:lastModifiedBy>
  <cp:revision>49</cp:revision>
  <cp:lastPrinted>2018-03-12T16:32:20Z</cp:lastPrinted>
  <dcterms:created xsi:type="dcterms:W3CDTF">2018-03-05T11:03:15Z</dcterms:created>
  <dcterms:modified xsi:type="dcterms:W3CDTF">2023-04-30T19:34:24Z</dcterms:modified>
</cp:coreProperties>
</file>