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60" r:id="rId3"/>
    <p:sldId id="362" r:id="rId4"/>
    <p:sldId id="363" r:id="rId5"/>
    <p:sldId id="364" r:id="rId6"/>
    <p:sldId id="365" r:id="rId7"/>
    <p:sldId id="356" r:id="rId8"/>
    <p:sldId id="366" r:id="rId9"/>
    <p:sldId id="357" r:id="rId10"/>
    <p:sldId id="358" r:id="rId11"/>
    <p:sldId id="367" r:id="rId12"/>
    <p:sldId id="368" r:id="rId13"/>
    <p:sldId id="359" r:id="rId14"/>
    <p:sldId id="361" r:id="rId15"/>
    <p:sldId id="360" r:id="rId16"/>
    <p:sldId id="369" r:id="rId17"/>
  </p:sldIdLst>
  <p:sldSz cx="12192000" cy="6858000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0" autoAdjust="0"/>
    <p:restoredTop sz="94660"/>
  </p:normalViewPr>
  <p:slideViewPr>
    <p:cSldViewPr snapToGrid="0">
      <p:cViewPr varScale="1">
        <p:scale>
          <a:sx n="82" d="100"/>
          <a:sy n="82" d="100"/>
        </p:scale>
        <p:origin x="109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4" d="100"/>
          <a:sy n="64" d="100"/>
        </p:scale>
        <p:origin x="3180" y="5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CE2FA53A-AFA9-4B7D-BC37-5F5E8B31275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030AA5E7-795F-453F-8048-F5F6388373E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739307" y="0"/>
            <a:ext cx="3363113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AE8F5184-3EC2-4214-857E-26E1392E7F9C}" type="datetimeFigureOut">
              <a:rPr lang="en-US" smtClean="0"/>
              <a:t>4/30/23</a:t>
            </a:fld>
            <a:endParaRPr lang="en-US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49141A5-BA93-4BD1-AAAF-C3C8CE683D6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3403450" y="9542062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4CC6A5B-2ECD-4259-883B-B885934ECC6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6483521" y="9542061"/>
            <a:ext cx="620542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C4B202AE-274A-466B-8A00-58C66E6D70CD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4680073D-FD03-4503-BD1D-7010FDD8837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57" y="9542062"/>
            <a:ext cx="2863899" cy="58919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2E8EEC3A-F4ED-44E9-BE0C-756441D2F6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63" t="28014" r="43525" b="28297"/>
          <a:stretch/>
        </p:blipFill>
        <p:spPr>
          <a:xfrm>
            <a:off x="0" y="598146"/>
            <a:ext cx="7162876" cy="84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043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ABCB9DDE-AE6C-490D-BF85-D7520C8993B7}" type="datetimeFigureOut">
              <a:rPr lang="en-US" smtClean="0"/>
              <a:t>4/30/23</a:t>
            </a:fld>
            <a:endParaRPr lang="en-US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8" name="Zástupný symbol pro zápatí 3">
            <a:extLst>
              <a:ext uri="{FF2B5EF4-FFF2-40B4-BE49-F238E27FC236}">
                <a16:creationId xmlns:a16="http://schemas.microsoft.com/office/drawing/2014/main" id="{AF7BD881-C0D9-4FAE-B7E4-F91A6141BB0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3403450" y="9542062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9" name="Zástupný symbol pro číslo snímku 4">
            <a:extLst>
              <a:ext uri="{FF2B5EF4-FFF2-40B4-BE49-F238E27FC236}">
                <a16:creationId xmlns:a16="http://schemas.microsoft.com/office/drawing/2014/main" id="{37E89948-8A36-4E46-A015-EDB056C826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6483521" y="9542061"/>
            <a:ext cx="620542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C4B202AE-274A-466B-8A00-58C66E6D70CD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E191E63-B2E6-4F9C-A2B7-A5565A36B8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57" y="9542062"/>
            <a:ext cx="2863899" cy="589190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DA4B87D3-D4DC-41CB-8098-50B546A42B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63" t="28014" r="43525" b="28297"/>
          <a:stretch/>
        </p:blipFill>
        <p:spPr>
          <a:xfrm>
            <a:off x="0" y="598146"/>
            <a:ext cx="7162876" cy="84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053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202AE-274A-466B-8A00-58C66E6D70C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0254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202AE-274A-466B-8A00-58C66E6D70C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4118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202AE-274A-466B-8A00-58C66E6D70C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1320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202AE-274A-466B-8A00-58C66E6D70C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2055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202AE-274A-466B-8A00-58C66E6D70C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8460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202AE-274A-466B-8A00-58C66E6D70C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2327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202AE-274A-466B-8A00-58C66E6D70C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3928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202AE-274A-466B-8A00-58C66E6D70C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928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202AE-274A-466B-8A00-58C66E6D70C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4463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202AE-274A-466B-8A00-58C66E6D70C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9825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202AE-274A-466B-8A00-58C66E6D70C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3015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202AE-274A-466B-8A00-58C66E6D70C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4143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202AE-274A-466B-8A00-58C66E6D70C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2239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202AE-274A-466B-8A00-58C66E6D70C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2849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202AE-274A-466B-8A00-58C66E6D70C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6252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202AE-274A-466B-8A00-58C66E6D70C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923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585248-BA6B-496B-8C60-E2911EED848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1385" y="1376859"/>
            <a:ext cx="11398929" cy="2133103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cs-CZ" dirty="0"/>
              <a:t>Celý název prezentace</a:t>
            </a:r>
            <a:endParaRPr lang="en-US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E5A09C1-51A2-4F07-B195-03A201AD6ED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1385" y="3602038"/>
            <a:ext cx="11398929" cy="1198562"/>
          </a:xfrm>
        </p:spPr>
        <p:txBody>
          <a:bodyPr>
            <a:normAutofit/>
          </a:bodyPr>
          <a:lstStyle>
            <a:lvl1pPr marL="0" indent="0" algn="l">
              <a:buNone/>
              <a:defRPr sz="32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Podtitul prezentace</a:t>
            </a:r>
            <a:endParaRPr lang="en-US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C4C219D-1244-4BAC-950C-FC681E200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FCE5E-F877-4A74-8313-7BC40A8F6716}" type="datetimeFigureOut">
              <a:rPr lang="en-US" smtClean="0"/>
              <a:t>4/30/23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F5E80DF-30B9-412B-AAE9-38CAC0079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7AEC559-7D4C-4588-8B8D-BB6EDFBA8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5E7CB-98A3-41B4-A7A1-BBE7F55C7DD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2185F14F-1814-49AF-B55A-62E38286D760}"/>
              </a:ext>
            </a:extLst>
          </p:cNvPr>
          <p:cNvPicPr/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09" y="312128"/>
            <a:ext cx="3678555" cy="700405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BFE4AF0E-2D18-4208-96C2-CA705FF490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963" t="28015" r="1922" b="31769"/>
          <a:stretch/>
        </p:blipFill>
        <p:spPr>
          <a:xfrm>
            <a:off x="0" y="1166746"/>
            <a:ext cx="12192000" cy="69216"/>
          </a:xfrm>
          <a:prstGeom prst="rect">
            <a:avLst/>
          </a:prstGeom>
        </p:spPr>
      </p:pic>
      <p:sp>
        <p:nvSpPr>
          <p:cNvPr id="15" name="Zástupný symbol pro text 14">
            <a:extLst>
              <a:ext uri="{FF2B5EF4-FFF2-40B4-BE49-F238E27FC236}">
                <a16:creationId xmlns:a16="http://schemas.microsoft.com/office/drawing/2014/main" id="{46EE66C4-B8E2-4570-9B4B-FB589FB2593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1309" y="4902200"/>
            <a:ext cx="11398929" cy="604838"/>
          </a:xfr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s-CZ" dirty="0"/>
              <a:t>Jméno a příjmení</a:t>
            </a:r>
          </a:p>
        </p:txBody>
      </p:sp>
    </p:spTree>
    <p:extLst>
      <p:ext uri="{BB962C8B-B14F-4D97-AF65-F5344CB8AC3E}">
        <p14:creationId xmlns:p14="http://schemas.microsoft.com/office/powerpoint/2010/main" val="23595980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0A3500-3980-428A-B936-502538C86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69C7D66-99B4-4F3A-ADE1-C25DF03D27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3693"/>
            <a:ext cx="10515600" cy="463858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7DD360F-6F81-4C1E-9BEF-6797DC0D2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FCE5E-F877-4A74-8313-7BC40A8F6716}" type="datetimeFigureOut">
              <a:rPr lang="en-US" smtClean="0"/>
              <a:t>4/30/23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4253121-CC17-465C-92A7-2B9B54C33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BD872FF-32E1-4D35-8612-0712819C9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5E7CB-98A3-41B4-A7A1-BBE7F55C7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96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>
            <a:extLst>
              <a:ext uri="{FF2B5EF4-FFF2-40B4-BE49-F238E27FC236}">
                <a16:creationId xmlns:a16="http://schemas.microsoft.com/office/drawing/2014/main" id="{ABA4BD8A-93AE-4925-B7F3-CF26E36DE3CF}"/>
              </a:ext>
            </a:extLst>
          </p:cNvPr>
          <p:cNvSpPr/>
          <p:nvPr userDrawn="1"/>
        </p:nvSpPr>
        <p:spPr>
          <a:xfrm>
            <a:off x="0" y="1430322"/>
            <a:ext cx="12222760" cy="5427677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64611C2-0554-4FE0-9CE9-B2FA7818B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AE220F52-7CB5-41D7-899A-CED68FF8CB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611949"/>
            <a:ext cx="10515600" cy="1477701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57357AC-0FA7-42AB-BC23-50D3390AE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FCE5E-F877-4A74-8313-7BC40A8F6716}" type="datetimeFigureOut">
              <a:rPr lang="en-US" smtClean="0"/>
              <a:t>4/30/23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564FC18-3361-49F7-AF22-834E83B1E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1949BD1-A122-47AB-8BB1-B4F06F849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5E7CB-98A3-41B4-A7A1-BBE7F55C7DDE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2A2C73E1-AC15-4683-B053-9A3E7AC29664}"/>
              </a:ext>
            </a:extLst>
          </p:cNvPr>
          <p:cNvPicPr/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85" y="338760"/>
            <a:ext cx="3678555" cy="70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286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218A92-D015-4EA6-919C-7B8E912E4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4189A0A-00F9-4759-99A2-AE54D5926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E25B382E-64C1-449E-B17A-1607E6467E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92A9DF6-E962-401D-822D-C6549C86C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FCE5E-F877-4A74-8313-7BC40A8F6716}" type="datetimeFigureOut">
              <a:rPr lang="en-US" smtClean="0"/>
              <a:t>4/30/23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1E818E7-D4E4-4EA5-83B1-9AE32AB4D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0ABDD86-A3AE-48DF-91D4-19EC3AFB8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5E7CB-98A3-41B4-A7A1-BBE7F55C7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736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096594-ACB9-478E-98AE-A5D58D55C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1809"/>
            <a:ext cx="10517188" cy="9252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A1ED7431-3D77-4559-8C0C-6D182EDEDA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463657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EEE24E73-80FC-4A6F-B062-D7EA3F3813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388093"/>
            <a:ext cx="5157787" cy="380157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DEE5F621-2F08-4512-AD12-6385B627A7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463657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9FF3F364-1DE1-4FF5-903E-69FA94D3AD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388093"/>
            <a:ext cx="5183188" cy="380157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F65341F6-04D1-46BC-99B0-C8848B27B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FCE5E-F877-4A74-8313-7BC40A8F6716}" type="datetimeFigureOut">
              <a:rPr lang="en-US" smtClean="0"/>
              <a:t>4/30/23</a:t>
            </a:fld>
            <a:endParaRPr lang="en-US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30F3C4D3-DF29-40E0-B29F-19C0C217F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2E18D655-6CD9-4A12-A90C-E89922E3F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5E7CB-98A3-41B4-A7A1-BBE7F55C7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552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890ABE-12BF-446E-BDA7-54521CB1A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6410B41-50D1-4CBC-B635-B4190D7B8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FCE5E-F877-4A74-8313-7BC40A8F6716}" type="datetimeFigureOut">
              <a:rPr lang="en-US" smtClean="0"/>
              <a:t>4/30/23</a:t>
            </a:fld>
            <a:endParaRPr lang="en-US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1BDFD0B-DC84-48FB-A798-251842893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A0F61DC-FFFA-4B5A-BAD0-5D9395FF7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5E7CB-98A3-41B4-A7A1-BBE7F55C7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03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B61BDE8-7501-41DC-AEEE-C7603C57C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FCE5E-F877-4A74-8313-7BC40A8F6716}" type="datetimeFigureOut">
              <a:rPr lang="en-US" smtClean="0"/>
              <a:t>4/30/23</a:t>
            </a:fld>
            <a:endParaRPr lang="en-US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7A3E2126-25EE-4D34-BFF8-27892EE81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92CDB7A-2F9A-4455-BAED-CA499A8E2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5E7CB-98A3-41B4-A7A1-BBE7F55C7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772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F8BC672B-F6A3-4F50-B00C-711EA5B75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8492"/>
            <a:ext cx="10515600" cy="9265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0CF03AD0-B722-49B1-A7C3-6FACF39F9C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73693"/>
            <a:ext cx="10515600" cy="4716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EA169E6-B23F-4815-A12A-95D18B5E39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36945"/>
            <a:ext cx="13723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FCE5E-F877-4A74-8313-7BC40A8F6716}" type="datetimeFigureOut">
              <a:rPr lang="en-US" smtClean="0"/>
              <a:t>4/30/23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0B9D027-6C9F-4206-8832-3CF3A5516A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14723" y="6336945"/>
            <a:ext cx="58096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E5E406B-1B43-433E-873D-81F19E0A06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28601" y="6336945"/>
            <a:ext cx="6088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15E7CB-98A3-41B4-A7A1-BBE7F55C7DD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B545F15-BD82-4B33-9998-ABC60645C3BA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355" y="6216913"/>
            <a:ext cx="2764702" cy="526405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5430AA2B-E8BB-D833-1451-CBBE855C3B8F}"/>
              </a:ext>
            </a:extLst>
          </p:cNvPr>
          <p:cNvSpPr txBox="1"/>
          <p:nvPr userDrawn="1"/>
        </p:nvSpPr>
        <p:spPr>
          <a:xfrm rot="19924790">
            <a:off x="1383270" y="2940241"/>
            <a:ext cx="8711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/>
              <a:t>             Pouze pro soukromé použití</a:t>
            </a:r>
          </a:p>
        </p:txBody>
      </p:sp>
    </p:spTree>
    <p:extLst>
      <p:ext uri="{BB962C8B-B14F-4D97-AF65-F5344CB8AC3E}">
        <p14:creationId xmlns:p14="http://schemas.microsoft.com/office/powerpoint/2010/main" val="544761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3E7116-5441-475C-9635-B72B933ED8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1309" y="1267510"/>
            <a:ext cx="11398929" cy="2133103"/>
          </a:xfrm>
        </p:spPr>
        <p:txBody>
          <a:bodyPr/>
          <a:lstStyle/>
          <a:p>
            <a:r>
              <a:rPr lang="cs-CZ" dirty="0"/>
              <a:t>Neuroradiologie I. Zobrazení CNS u dětí</a:t>
            </a:r>
            <a:br>
              <a:rPr lang="cs-CZ" dirty="0"/>
            </a:br>
            <a:r>
              <a:rPr lang="cs-CZ" dirty="0"/>
              <a:t>Nádory CNS</a:t>
            </a:r>
            <a:endParaRPr lang="en-US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3FB24E4-693B-46C0-832F-0099355DB52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MZ ČR Vzdělávací program oboru Radiologie a zobrazovací metody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3549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 descr="page165image38653120">
            <a:extLst>
              <a:ext uri="{FF2B5EF4-FFF2-40B4-BE49-F238E27FC236}">
                <a16:creationId xmlns:a16="http://schemas.microsoft.com/office/drawing/2014/main" id="{A6F5DB05-5A2D-BE4B-A79C-486FBD74CB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44463"/>
            <a:ext cx="3848100" cy="13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page165image38653312">
            <a:extLst>
              <a:ext uri="{FF2B5EF4-FFF2-40B4-BE49-F238E27FC236}">
                <a16:creationId xmlns:a16="http://schemas.microsoft.com/office/drawing/2014/main" id="{1D708883-3BC9-4F4A-819E-ACD509E4C3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555625"/>
            <a:ext cx="1308100" cy="13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page165image60864960">
            <a:extLst>
              <a:ext uri="{FF2B5EF4-FFF2-40B4-BE49-F238E27FC236}">
                <a16:creationId xmlns:a16="http://schemas.microsoft.com/office/drawing/2014/main" id="{F122ED15-D15B-F34E-9D17-3E09566618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830263"/>
            <a:ext cx="2235200" cy="2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1A41590B-1D37-E745-AB81-B7172AC1B94E}"/>
              </a:ext>
            </a:extLst>
          </p:cNvPr>
          <p:cNvSpPr txBox="1"/>
          <p:nvPr/>
        </p:nvSpPr>
        <p:spPr>
          <a:xfrm>
            <a:off x="511444" y="695325"/>
            <a:ext cx="11112285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fontAlgn="base">
              <a:lnSpc>
                <a:spcPct val="115000"/>
              </a:lnSpc>
            </a:pP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Meduloblastom:</a:t>
            </a:r>
          </a:p>
          <a:p>
            <a:pPr marL="457200" fontAlgn="base">
              <a:lnSpc>
                <a:spcPct val="115000"/>
              </a:lnSpc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fontAlgn="base">
              <a:lnSpc>
                <a:spcPct val="115000"/>
              </a:lnSpc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Maligní nádor zadní jámy. Podle molekulárních charakteristik je členěn do 4 základních skupin.</a:t>
            </a:r>
          </a:p>
          <a:p>
            <a:pPr lvl="1" fontAlgn="base">
              <a:lnSpc>
                <a:spcPct val="115000"/>
              </a:lnSpc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fontAlgn="base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Wnt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-aktivovaný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10 % meduloblastomů, je spojen s nejlepší prognózu 5tiletého přežití, výskyt u starších dětí (10–12 let). Uložení v 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mostomozečkovém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koutu.</a:t>
            </a:r>
          </a:p>
          <a:p>
            <a:pPr marL="342900" lvl="0" indent="-342900" fontAlgn="base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Sonic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hedgehog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(SHH-aktivovaný), zastupuje 30 % meduloblastomů, horší prognóza přežití porovnáním s 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Wnt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a lepší prognóza než u skupiny 3. Děti &lt; 4 a &gt; 12 let, lokalizace v periferii mozečkové hemisféry.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Skupina 3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25 % meduloblastomů a je spojena s nejhorší prognózou. Děti 3–5 let, uložení ve střední čáře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Skupina 4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zastoupení kolem 40 %, prognóza přežití je průměrná porovnáním s ostatními. Děti kolem 10 let, uložení ve střední čáře, malé nebo žádné sycení.</a:t>
            </a: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0306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 descr="page165image38653120">
            <a:extLst>
              <a:ext uri="{FF2B5EF4-FFF2-40B4-BE49-F238E27FC236}">
                <a16:creationId xmlns:a16="http://schemas.microsoft.com/office/drawing/2014/main" id="{A6F5DB05-5A2D-BE4B-A79C-486FBD74CB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44463"/>
            <a:ext cx="3848100" cy="13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page165image38653312">
            <a:extLst>
              <a:ext uri="{FF2B5EF4-FFF2-40B4-BE49-F238E27FC236}">
                <a16:creationId xmlns:a16="http://schemas.microsoft.com/office/drawing/2014/main" id="{1D708883-3BC9-4F4A-819E-ACD509E4C3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555625"/>
            <a:ext cx="1308100" cy="13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page165image60864960">
            <a:extLst>
              <a:ext uri="{FF2B5EF4-FFF2-40B4-BE49-F238E27FC236}">
                <a16:creationId xmlns:a16="http://schemas.microsoft.com/office/drawing/2014/main" id="{F122ED15-D15B-F34E-9D17-3E09566618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830263"/>
            <a:ext cx="2235200" cy="2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1A41590B-1D37-E745-AB81-B7172AC1B94E}"/>
              </a:ext>
            </a:extLst>
          </p:cNvPr>
          <p:cNvSpPr txBox="1"/>
          <p:nvPr/>
        </p:nvSpPr>
        <p:spPr>
          <a:xfrm>
            <a:off x="511444" y="695325"/>
            <a:ext cx="11112285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fontAlgn="base">
              <a:lnSpc>
                <a:spcPct val="115000"/>
              </a:lnSpc>
            </a:pP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Meduloblastom:</a:t>
            </a:r>
          </a:p>
          <a:p>
            <a:pPr marL="457200" fontAlgn="base">
              <a:lnSpc>
                <a:spcPct val="115000"/>
              </a:lnSpc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fontAlgn="base">
              <a:lnSpc>
                <a:spcPct val="115000"/>
              </a:lnSpc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Maligní nádor zadní jámy. Podle molekulárních charakteristik je členěn do 4 základních skupin.</a:t>
            </a:r>
          </a:p>
          <a:p>
            <a:pPr lvl="1" fontAlgn="base">
              <a:lnSpc>
                <a:spcPct val="115000"/>
              </a:lnSpc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fontAlgn="base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Wnt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-aktivovaný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10 % meduloblastomů, je spojen s nejlepší prognózu 5tiletého přežití, výskyt u starších dětí (10–12 let). Uložení v 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mostomozečkovém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koutu.</a:t>
            </a:r>
          </a:p>
          <a:p>
            <a:pPr marL="342900" lvl="0" indent="-342900" fontAlgn="base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Sonic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hedgehog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(SHH-aktivovaný), zastupuje 30 % meduloblastomů, horší prognóza přežití porovnáním s 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Wnt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a lepší prognóza než u skupiny 3. Děti &lt; 4 a &gt; 12 let, lokalizace v periferii mozečkové hemisféry.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Skupina 3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25 % meduloblastomů a je spojena s nejhorší prognózou. Děti 3–5 let, uložení ve střední čáře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Skupina 4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zastoupení kolem 40 %, prognóza přežití je průměrná porovnáním s ostatními. Děti kolem 10 let, uložení ve střední čáře, malé nebo žádné sycení.</a:t>
            </a: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65710BDD-401C-D24A-8A8A-565E9E0B99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91191" y="992029"/>
            <a:ext cx="2812943" cy="4272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1082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 descr="page165image38653120">
            <a:extLst>
              <a:ext uri="{FF2B5EF4-FFF2-40B4-BE49-F238E27FC236}">
                <a16:creationId xmlns:a16="http://schemas.microsoft.com/office/drawing/2014/main" id="{A6F5DB05-5A2D-BE4B-A79C-486FBD74CB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44463"/>
            <a:ext cx="3848100" cy="13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page165image38653312">
            <a:extLst>
              <a:ext uri="{FF2B5EF4-FFF2-40B4-BE49-F238E27FC236}">
                <a16:creationId xmlns:a16="http://schemas.microsoft.com/office/drawing/2014/main" id="{1D708883-3BC9-4F4A-819E-ACD509E4C3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555625"/>
            <a:ext cx="1308100" cy="13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page165image60864960">
            <a:extLst>
              <a:ext uri="{FF2B5EF4-FFF2-40B4-BE49-F238E27FC236}">
                <a16:creationId xmlns:a16="http://schemas.microsoft.com/office/drawing/2014/main" id="{F122ED15-D15B-F34E-9D17-3E09566618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830263"/>
            <a:ext cx="2235200" cy="2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1A41590B-1D37-E745-AB81-B7172AC1B94E}"/>
              </a:ext>
            </a:extLst>
          </p:cNvPr>
          <p:cNvSpPr txBox="1"/>
          <p:nvPr/>
        </p:nvSpPr>
        <p:spPr>
          <a:xfrm>
            <a:off x="511444" y="695325"/>
            <a:ext cx="11112285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fontAlgn="base">
              <a:lnSpc>
                <a:spcPct val="115000"/>
              </a:lnSpc>
            </a:pP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Meduloblastom:</a:t>
            </a:r>
          </a:p>
          <a:p>
            <a:pPr marL="457200" fontAlgn="base">
              <a:lnSpc>
                <a:spcPct val="115000"/>
              </a:lnSpc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fontAlgn="base">
              <a:lnSpc>
                <a:spcPct val="115000"/>
              </a:lnSpc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Maligní nádor zadní jámy. Podle molekulárních charakteristik je členěn do 4 základních skupin.</a:t>
            </a:r>
          </a:p>
          <a:p>
            <a:pPr lvl="1" fontAlgn="base">
              <a:lnSpc>
                <a:spcPct val="115000"/>
              </a:lnSpc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fontAlgn="base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Wnt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-aktivovaný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10 % meduloblastomů, je spojen s nejlepší prognózu 5tiletého přežití, výskyt u starších dětí (10–12 let). Uložení v 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mostomozečkovém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koutu.</a:t>
            </a:r>
          </a:p>
          <a:p>
            <a:pPr marL="342900" lvl="0" indent="-342900" fontAlgn="base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Sonic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hedgehog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(SHH-aktivovaný), zastupuje 30 % meduloblastomů, horší prognóza přežití porovnáním s 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Wnt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a lepší prognóza než u skupiny 3. Děti &lt; 4 a &gt; 12 let, lokalizace v periferii mozečkové hemisféry.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Skupina 3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25 % meduloblastomů a je spojena s nejhorší prognózou. Děti 3–5 let, uložení ve střední čáře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Skupina 4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zastoupení kolem 40 %, prognóza přežití je průměrná porovnáním s ostatními. Děti kolem 10 let, uložení ve střední čáře, malé nebo žádné sycení.</a:t>
            </a: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5475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 descr="page165image38653120">
            <a:extLst>
              <a:ext uri="{FF2B5EF4-FFF2-40B4-BE49-F238E27FC236}">
                <a16:creationId xmlns:a16="http://schemas.microsoft.com/office/drawing/2014/main" id="{A6F5DB05-5A2D-BE4B-A79C-486FBD74CB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44463"/>
            <a:ext cx="3848100" cy="13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page165image38653312">
            <a:extLst>
              <a:ext uri="{FF2B5EF4-FFF2-40B4-BE49-F238E27FC236}">
                <a16:creationId xmlns:a16="http://schemas.microsoft.com/office/drawing/2014/main" id="{1D708883-3BC9-4F4A-819E-ACD509E4C3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555625"/>
            <a:ext cx="1308100" cy="13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page165image60864960">
            <a:extLst>
              <a:ext uri="{FF2B5EF4-FFF2-40B4-BE49-F238E27FC236}">
                <a16:creationId xmlns:a16="http://schemas.microsoft.com/office/drawing/2014/main" id="{F122ED15-D15B-F34E-9D17-3E09566618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830263"/>
            <a:ext cx="2235200" cy="2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E9EB3144-AAC6-954C-B19B-7682D05F4735}"/>
              </a:ext>
            </a:extLst>
          </p:cNvPr>
          <p:cNvSpPr txBox="1"/>
          <p:nvPr/>
        </p:nvSpPr>
        <p:spPr>
          <a:xfrm>
            <a:off x="781050" y="1219201"/>
            <a:ext cx="8264471" cy="36016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fontAlgn="base">
              <a:lnSpc>
                <a:spcPct val="115000"/>
              </a:lnSpc>
            </a:pP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Atypický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teratoidní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rhabdoidní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nádor:</a:t>
            </a:r>
          </a:p>
          <a:p>
            <a:pPr lvl="1" fontAlgn="base">
              <a:lnSpc>
                <a:spcPct val="115000"/>
              </a:lnSpc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vysoce maligní embryonální nádor, WHO 4, SMARCB1 mutace 22q11.2. – syndrom predispozice k 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rhabdoidním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nádorům – 50 % nádory v mozečku, 39 %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supratentoriálně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5 % v pineální oblasti.</a:t>
            </a:r>
          </a:p>
          <a:p>
            <a:pPr lvl="1" fontAlgn="base">
              <a:lnSpc>
                <a:spcPct val="115000"/>
              </a:lnSpc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vyskytuje se u dětí pod 3 roky věku (maximum výskytu 1 rok),</a:t>
            </a:r>
          </a:p>
          <a:p>
            <a:pPr lvl="1" fontAlgn="base">
              <a:lnSpc>
                <a:spcPct val="115000"/>
              </a:lnSpc>
            </a:pP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může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být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v 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zadní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jámě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lební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supratentoriálně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5785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 descr="page165image38653120">
            <a:extLst>
              <a:ext uri="{FF2B5EF4-FFF2-40B4-BE49-F238E27FC236}">
                <a16:creationId xmlns:a16="http://schemas.microsoft.com/office/drawing/2014/main" id="{A6F5DB05-5A2D-BE4B-A79C-486FBD74CB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44463"/>
            <a:ext cx="3848100" cy="13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page165image38653312">
            <a:extLst>
              <a:ext uri="{FF2B5EF4-FFF2-40B4-BE49-F238E27FC236}">
                <a16:creationId xmlns:a16="http://schemas.microsoft.com/office/drawing/2014/main" id="{1D708883-3BC9-4F4A-819E-ACD509E4C3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555625"/>
            <a:ext cx="1308100" cy="13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page165image60864960">
            <a:extLst>
              <a:ext uri="{FF2B5EF4-FFF2-40B4-BE49-F238E27FC236}">
                <a16:creationId xmlns:a16="http://schemas.microsoft.com/office/drawing/2014/main" id="{F122ED15-D15B-F34E-9D17-3E09566618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830263"/>
            <a:ext cx="2235200" cy="2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EC98211B-5080-C343-8636-4663B1E7F9ED}"/>
              </a:ext>
            </a:extLst>
          </p:cNvPr>
          <p:cNvSpPr txBox="1"/>
          <p:nvPr/>
        </p:nvSpPr>
        <p:spPr>
          <a:xfrm>
            <a:off x="1820172" y="1787535"/>
            <a:ext cx="609887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Papilom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chorioidálního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plexu 85 % (WHO 1-2),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karcinom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chorioidálního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plexu 15 % (WHO 3) </a:t>
            </a:r>
          </a:p>
        </p:txBody>
      </p:sp>
    </p:spTree>
    <p:extLst>
      <p:ext uri="{BB962C8B-B14F-4D97-AF65-F5344CB8AC3E}">
        <p14:creationId xmlns:p14="http://schemas.microsoft.com/office/powerpoint/2010/main" val="22844723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 descr="page165image38653120">
            <a:extLst>
              <a:ext uri="{FF2B5EF4-FFF2-40B4-BE49-F238E27FC236}">
                <a16:creationId xmlns:a16="http://schemas.microsoft.com/office/drawing/2014/main" id="{A6F5DB05-5A2D-BE4B-A79C-486FBD74CB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44463"/>
            <a:ext cx="3848100" cy="13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page165image38653312">
            <a:extLst>
              <a:ext uri="{FF2B5EF4-FFF2-40B4-BE49-F238E27FC236}">
                <a16:creationId xmlns:a16="http://schemas.microsoft.com/office/drawing/2014/main" id="{1D708883-3BC9-4F4A-819E-ACD509E4C3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555625"/>
            <a:ext cx="1308100" cy="13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page165image60864960">
            <a:extLst>
              <a:ext uri="{FF2B5EF4-FFF2-40B4-BE49-F238E27FC236}">
                <a16:creationId xmlns:a16="http://schemas.microsoft.com/office/drawing/2014/main" id="{F122ED15-D15B-F34E-9D17-3E09566618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830263"/>
            <a:ext cx="2235200" cy="2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F612A868-A081-B14E-90B5-0A7532F69F29}"/>
              </a:ext>
            </a:extLst>
          </p:cNvPr>
          <p:cNvSpPr txBox="1"/>
          <p:nvPr/>
        </p:nvSpPr>
        <p:spPr>
          <a:xfrm>
            <a:off x="1785666" y="474345"/>
            <a:ext cx="9842742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Pineální nádory: </a:t>
            </a:r>
          </a:p>
          <a:p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Skupina pineálních parenchymatózních nádorů – 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PPT (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pineal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parenchymal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tumors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) =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pinealocytom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pineální nádor středního stupně diferenciace (PPTID,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pineal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parenchymal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tumor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intermediate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differentiation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) a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pinealoblastom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20695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 descr="page165image38653120">
            <a:extLst>
              <a:ext uri="{FF2B5EF4-FFF2-40B4-BE49-F238E27FC236}">
                <a16:creationId xmlns:a16="http://schemas.microsoft.com/office/drawing/2014/main" id="{A6F5DB05-5A2D-BE4B-A79C-486FBD74CB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44463"/>
            <a:ext cx="3848100" cy="13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page165image38653312">
            <a:extLst>
              <a:ext uri="{FF2B5EF4-FFF2-40B4-BE49-F238E27FC236}">
                <a16:creationId xmlns:a16="http://schemas.microsoft.com/office/drawing/2014/main" id="{1D708883-3BC9-4F4A-819E-ACD509E4C3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555625"/>
            <a:ext cx="1308100" cy="13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page165image60864960">
            <a:extLst>
              <a:ext uri="{FF2B5EF4-FFF2-40B4-BE49-F238E27FC236}">
                <a16:creationId xmlns:a16="http://schemas.microsoft.com/office/drawing/2014/main" id="{F122ED15-D15B-F34E-9D17-3E09566618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830263"/>
            <a:ext cx="2235200" cy="2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F612A868-A081-B14E-90B5-0A7532F69F29}"/>
              </a:ext>
            </a:extLst>
          </p:cNvPr>
          <p:cNvSpPr txBox="1"/>
          <p:nvPr/>
        </p:nvSpPr>
        <p:spPr>
          <a:xfrm>
            <a:off x="1785666" y="474345"/>
            <a:ext cx="9842742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Pineální nádory: </a:t>
            </a:r>
          </a:p>
          <a:p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Skupina pineálních parenchymatózních nádorů – 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PPT (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pineal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parenchymal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tumors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) =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pinealocytom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pineální nádor středního stupně diferenciace (PPTID,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pineal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parenchymal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tumor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intermediate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differentiation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) a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pinealoblastom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Germinom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a další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germinální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nádory: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vzniká z primordiálních zárodečných buněk,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postiženi častěji chlapci ve věku 10–15 let,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lokalizace pineální (40–50 %) a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supraselární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(30–40 %) = výskyt v oblastech migrace primordiálních buněk v době embryogeneze.</a:t>
            </a: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29478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2C0469B0-2B3C-1746-8054-CBE5A1EF861F}"/>
              </a:ext>
            </a:extLst>
          </p:cNvPr>
          <p:cNvSpPr txBox="1"/>
          <p:nvPr/>
        </p:nvSpPr>
        <p:spPr>
          <a:xfrm>
            <a:off x="849823" y="766732"/>
            <a:ext cx="1071191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Dětske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́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mozkove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́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nádory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jsou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nejčastějšími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solidními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nádory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dětí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(4,8– 5,8/100,000/rok).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Odlišují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se od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nádoru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̊ mozku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dospělých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z hlediska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epidemiologického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genetického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molekulárními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charakteristikami i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zobrazením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006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2C0469B0-2B3C-1746-8054-CBE5A1EF861F}"/>
              </a:ext>
            </a:extLst>
          </p:cNvPr>
          <p:cNvSpPr txBox="1"/>
          <p:nvPr/>
        </p:nvSpPr>
        <p:spPr>
          <a:xfrm>
            <a:off x="849823" y="766732"/>
            <a:ext cx="10711911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Dětske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́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mozkove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́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nádory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jsou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nejčastějšími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solidními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nádory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dětí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(4,8– 5,8/100,000/rok).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Odlišují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se od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nádoru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̊ mozku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dospělých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z hlediska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epidemiologického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genetického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molekulárními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charakteristikami i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zobrazením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Gliove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́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nádory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mají podle WHO klasifikace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čtyři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stupne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̌ –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nádory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nižšího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stupne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̌ (WHO 1, 2) a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nádory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vyššího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stupne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̌ (WHO 3, 4).</a:t>
            </a:r>
          </a:p>
          <a:p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Ependymálni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́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nádory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ependymom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WHO 2, nebo anaplastický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ependymom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WHO 3, jsou ze 2/3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lokalizovány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infratentoriálne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̌.</a:t>
            </a:r>
          </a:p>
          <a:p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750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2C0469B0-2B3C-1746-8054-CBE5A1EF861F}"/>
              </a:ext>
            </a:extLst>
          </p:cNvPr>
          <p:cNvSpPr txBox="1"/>
          <p:nvPr/>
        </p:nvSpPr>
        <p:spPr>
          <a:xfrm>
            <a:off x="849823" y="766732"/>
            <a:ext cx="10711911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Dětske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́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mozkove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́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nádory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jsou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nejčastějšími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solidními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nádory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dětí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(4,8– 5,8/100,000/rok).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Odlišují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se od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nádoru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̊ mozku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dospělých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z hlediska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epidemiologického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genetického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molekulárními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charakteristikami i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zobrazením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Gliove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́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nádory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mají podle WHO klasifikace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čtyři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stupne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̌ –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nádory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nižšího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stupne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̌ (WHO 1, 2) a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nádory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vyššího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stupne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̌ (WHO 3, 4).</a:t>
            </a:r>
          </a:p>
          <a:p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Ependymálni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́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nádory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ependymom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WHO 2, nebo anaplastický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ependymom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WHO 3, jsou ze 2/3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lokalizovány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infratentoriálne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̌.</a:t>
            </a:r>
          </a:p>
          <a:p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Embryonálni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́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nádory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vždy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WHO 3) zastupují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nejčastěji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meduloblastom a atypický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teratoidni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́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rhabdoidni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́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nádor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(AT/RT). </a:t>
            </a: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5130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2C0469B0-2B3C-1746-8054-CBE5A1EF861F}"/>
              </a:ext>
            </a:extLst>
          </p:cNvPr>
          <p:cNvSpPr txBox="1"/>
          <p:nvPr/>
        </p:nvSpPr>
        <p:spPr>
          <a:xfrm>
            <a:off x="849823" y="766732"/>
            <a:ext cx="10711911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Dětske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́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mozkove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́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nádory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jsou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nejčastějšími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solidními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nádory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dětí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(4,8– 5,8/100,000/rok).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Odlišují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se od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nádoru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̊ mozku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dospělých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z hlediska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epidemiologického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genetického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molekulárními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charakteristikami i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zobrazením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Gliove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́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nádory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mají podle WHO klasifikace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čtyři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stupne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̌ –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nádory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nižšího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stupne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̌ (WHO 1, 2) a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nádory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vyššího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stupne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̌ (WHO 3, 4).</a:t>
            </a:r>
          </a:p>
          <a:p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Ependymálni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́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nádory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ependymom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WHO 2, nebo anaplastický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ependymom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WHO 3, jsou ze 2/3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lokalizovány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infratentoriálne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̌.</a:t>
            </a:r>
          </a:p>
          <a:p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Embryonálni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́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nádory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vždy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WHO 3) zastupují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nejčastěji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meduloblastom a atypický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teratoidni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́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rhabdoidni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́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nádor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(AT/RT). </a:t>
            </a: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Nádory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chorioidálního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plexu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(papilom, karcinom). </a:t>
            </a: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596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2C0469B0-2B3C-1746-8054-CBE5A1EF861F}"/>
              </a:ext>
            </a:extLst>
          </p:cNvPr>
          <p:cNvSpPr txBox="1"/>
          <p:nvPr/>
        </p:nvSpPr>
        <p:spPr>
          <a:xfrm>
            <a:off x="849823" y="766732"/>
            <a:ext cx="10711911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Dětske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́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mozkove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́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nádory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jsou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nejčastějšími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solidními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nádory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dětí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(4,8– 5,8/100,000/rok).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Odlišují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se od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nádoru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̊ mozku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dospělých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z hlediska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epidemiologického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genetického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molekulárními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charakteristikami i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zobrazením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Gliove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́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nádory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mají podle WHO klasifikace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čtyři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stupne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̌ –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nádory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nižšího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stupne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̌ (WHO 1, 2) a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nádory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vyššího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stupne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̌ (WHO 3, 4).</a:t>
            </a:r>
          </a:p>
          <a:p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Ependymálni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́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nádory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ependymom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WHO 2, nebo anaplastický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ependymom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WHO 3, jsou ze 2/3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lokalizovány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infratentoriálne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̌.</a:t>
            </a:r>
          </a:p>
          <a:p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Embryonálni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́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nádory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vždy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WHO 3) zastupují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nejčastěji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meduloblastom a atypický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teratoidni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́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rhabdoidni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́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nádor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(AT/RT). </a:t>
            </a: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Nádory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chorioidálního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plexu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(papilom, karcinom). </a:t>
            </a: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Pineálni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́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nádory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pinealocytom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pinealoblastom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germinálni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́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nádory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20709279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 descr="page165image38653120">
            <a:extLst>
              <a:ext uri="{FF2B5EF4-FFF2-40B4-BE49-F238E27FC236}">
                <a16:creationId xmlns:a16="http://schemas.microsoft.com/office/drawing/2014/main" id="{A6F5DB05-5A2D-BE4B-A79C-486FBD74CB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44463"/>
            <a:ext cx="3848100" cy="13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page165image38653312">
            <a:extLst>
              <a:ext uri="{FF2B5EF4-FFF2-40B4-BE49-F238E27FC236}">
                <a16:creationId xmlns:a16="http://schemas.microsoft.com/office/drawing/2014/main" id="{1D708883-3BC9-4F4A-819E-ACD509E4C3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555625"/>
            <a:ext cx="1308100" cy="13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page165image60864960">
            <a:extLst>
              <a:ext uri="{FF2B5EF4-FFF2-40B4-BE49-F238E27FC236}">
                <a16:creationId xmlns:a16="http://schemas.microsoft.com/office/drawing/2014/main" id="{F122ED15-D15B-F34E-9D17-3E09566618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830263"/>
            <a:ext cx="2235200" cy="2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ovéPole 21">
            <a:extLst>
              <a:ext uri="{FF2B5EF4-FFF2-40B4-BE49-F238E27FC236}">
                <a16:creationId xmlns:a16="http://schemas.microsoft.com/office/drawing/2014/main" id="{C6F3A156-055D-CB4E-BB51-C05939FA0FC7}"/>
              </a:ext>
            </a:extLst>
          </p:cNvPr>
          <p:cNvSpPr txBox="1"/>
          <p:nvPr/>
        </p:nvSpPr>
        <p:spPr>
          <a:xfrm>
            <a:off x="1871420" y="695325"/>
            <a:ext cx="694711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Gliomy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WHO klasifikace: </a:t>
            </a: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Nízkostupňové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gliomy (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low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-grade, LGG, WHO 1 a 2): </a:t>
            </a: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F20125E3-C0BB-CE46-B588-5F5A00AE5E28}"/>
              </a:ext>
            </a:extLst>
          </p:cNvPr>
          <p:cNvSpPr txBox="1"/>
          <p:nvPr/>
        </p:nvSpPr>
        <p:spPr>
          <a:xfrm>
            <a:off x="1871420" y="1792149"/>
            <a:ext cx="1001578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astrocytárni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́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nádory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– jsou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nejčastějšími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nádory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mozku u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děti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́ (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pilocytární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pilomyxoidní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astrocytom, WHO 2 a difuzní astrocytom, WHO 2),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pilocytární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astrocytom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často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zastižen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v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zadni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́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jáme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̌ lební nebo v oblasti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optického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nervu,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oligodendrogliálni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́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nádory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(u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dětí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velmi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vzácne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́),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smíšene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́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glioneuronálni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́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nádory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gangliogliom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DNET). </a:t>
            </a: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3748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 descr="page165image38653120">
            <a:extLst>
              <a:ext uri="{FF2B5EF4-FFF2-40B4-BE49-F238E27FC236}">
                <a16:creationId xmlns:a16="http://schemas.microsoft.com/office/drawing/2014/main" id="{A6F5DB05-5A2D-BE4B-A79C-486FBD74CB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44463"/>
            <a:ext cx="3848100" cy="13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page165image38653312">
            <a:extLst>
              <a:ext uri="{FF2B5EF4-FFF2-40B4-BE49-F238E27FC236}">
                <a16:creationId xmlns:a16="http://schemas.microsoft.com/office/drawing/2014/main" id="{1D708883-3BC9-4F4A-819E-ACD509E4C3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555625"/>
            <a:ext cx="1308100" cy="13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page165image60864960">
            <a:extLst>
              <a:ext uri="{FF2B5EF4-FFF2-40B4-BE49-F238E27FC236}">
                <a16:creationId xmlns:a16="http://schemas.microsoft.com/office/drawing/2014/main" id="{F122ED15-D15B-F34E-9D17-3E09566618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830263"/>
            <a:ext cx="2235200" cy="2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ovéPole 21">
            <a:extLst>
              <a:ext uri="{FF2B5EF4-FFF2-40B4-BE49-F238E27FC236}">
                <a16:creationId xmlns:a16="http://schemas.microsoft.com/office/drawing/2014/main" id="{C6F3A156-055D-CB4E-BB51-C05939FA0FC7}"/>
              </a:ext>
            </a:extLst>
          </p:cNvPr>
          <p:cNvSpPr txBox="1"/>
          <p:nvPr/>
        </p:nvSpPr>
        <p:spPr>
          <a:xfrm>
            <a:off x="1871420" y="695325"/>
            <a:ext cx="694711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Gliomy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WHO klasifikace: </a:t>
            </a: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Nízkostupňové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gliomy (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low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-grade, LGG, WHO 1 a 2): </a:t>
            </a: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F20125E3-C0BB-CE46-B588-5F5A00AE5E28}"/>
              </a:ext>
            </a:extLst>
          </p:cNvPr>
          <p:cNvSpPr txBox="1"/>
          <p:nvPr/>
        </p:nvSpPr>
        <p:spPr>
          <a:xfrm>
            <a:off x="1871420" y="1792149"/>
            <a:ext cx="1001578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astrocytárni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́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nádory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– jsou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nejčastějšími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nádory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mozku u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děti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́ (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pilocytární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pilomyxoidní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astrocytom, WHO 2 a difuzní astrocytom, WHO 2),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pilocytární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astrocytom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často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zastižen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v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zadni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́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jáme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̌ lební nebo v oblasti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optického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nervu,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oligodendrogliálni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́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nádory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(u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dětí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velmi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vzácne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́),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smíšene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́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glioneuronálni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́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nádory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gangliogliom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DNET). </a:t>
            </a: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Vysokostupňové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gliomy (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high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-grade, HGG): </a:t>
            </a: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WHO 3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anaplastický astrocytom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WHO 4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glioblastom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WHO 4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difuzni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́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středočárový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gliom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(DMG) (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při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jeho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pontinní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lokalizaci klinicko- radiologicky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nazývany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́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difuzni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́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intrinsicky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́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pontinní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gliom – DIPG) </a:t>
            </a:r>
          </a:p>
        </p:txBody>
      </p:sp>
    </p:spTree>
    <p:extLst>
      <p:ext uri="{BB962C8B-B14F-4D97-AF65-F5344CB8AC3E}">
        <p14:creationId xmlns:p14="http://schemas.microsoft.com/office/powerpoint/2010/main" val="22099067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 descr="page165image38653120">
            <a:extLst>
              <a:ext uri="{FF2B5EF4-FFF2-40B4-BE49-F238E27FC236}">
                <a16:creationId xmlns:a16="http://schemas.microsoft.com/office/drawing/2014/main" id="{A6F5DB05-5A2D-BE4B-A79C-486FBD74CB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44463"/>
            <a:ext cx="3848100" cy="13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page165image38653312">
            <a:extLst>
              <a:ext uri="{FF2B5EF4-FFF2-40B4-BE49-F238E27FC236}">
                <a16:creationId xmlns:a16="http://schemas.microsoft.com/office/drawing/2014/main" id="{1D708883-3BC9-4F4A-819E-ACD509E4C3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555625"/>
            <a:ext cx="1308100" cy="13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page165image60864960">
            <a:extLst>
              <a:ext uri="{FF2B5EF4-FFF2-40B4-BE49-F238E27FC236}">
                <a16:creationId xmlns:a16="http://schemas.microsoft.com/office/drawing/2014/main" id="{F122ED15-D15B-F34E-9D17-3E09566618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830263"/>
            <a:ext cx="2235200" cy="2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F369C248-600E-DA4B-A379-C46590B25BFC}"/>
              </a:ext>
            </a:extLst>
          </p:cNvPr>
          <p:cNvSpPr txBox="1"/>
          <p:nvPr/>
        </p:nvSpPr>
        <p:spPr>
          <a:xfrm>
            <a:off x="1244600" y="1219201"/>
            <a:ext cx="9103747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fontAlgn="base">
              <a:lnSpc>
                <a:spcPct val="115000"/>
              </a:lnSpc>
            </a:pP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Ependymom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57200" fontAlgn="base">
              <a:lnSpc>
                <a:spcPct val="115000"/>
              </a:lnSpc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fontAlgn="base">
              <a:lnSpc>
                <a:spcPct val="115000"/>
              </a:lnSpc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Třetí nejčastější nádor u dětí. Typicky se vyskytuje v zadní jámě lební, ale i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supratentoriálně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méně častý je v míše.</a:t>
            </a:r>
          </a:p>
          <a:p>
            <a:pPr lvl="0" fontAlgn="base"/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fontAlgn="base">
              <a:buFont typeface="Arial" panose="020B0604020202020204" pitchFamily="34" charset="0"/>
              <a:buChar char="•"/>
            </a:pP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Ependymom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zadní jámy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typu A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se vyskytuje u nejmenších dětí a je provázen špatnou prognózou.</a:t>
            </a:r>
          </a:p>
          <a:p>
            <a:pPr lvl="0" fontAlgn="base"/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fontAlgn="base">
              <a:buFont typeface="Arial" panose="020B0604020202020204" pitchFamily="34" charset="0"/>
              <a:buChar char="•"/>
            </a:pP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Ependymom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zadní jámy lební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typu B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je diagnostikován u větších dětí a jeho prognóza je dobrá.</a:t>
            </a:r>
          </a:p>
          <a:p>
            <a:pPr lvl="0" fontAlgn="base"/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fontAlgn="base">
              <a:buFont typeface="Arial" panose="020B0604020202020204" pitchFamily="34" charset="0"/>
              <a:buChar char="•"/>
            </a:pP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Supratentoriální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uložení 1/3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ependymomů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45983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2LF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D1C29"/>
      </a:accent1>
      <a:accent2>
        <a:srgbClr val="616161"/>
      </a:accent2>
      <a:accent3>
        <a:srgbClr val="E6E6E6"/>
      </a:accent3>
      <a:accent4>
        <a:srgbClr val="F57373"/>
      </a:accent4>
      <a:accent5>
        <a:srgbClr val="FA9114"/>
      </a:accent5>
      <a:accent6>
        <a:srgbClr val="914B05"/>
      </a:accent6>
      <a:hlink>
        <a:srgbClr val="ED1C29"/>
      </a:hlink>
      <a:folHlink>
        <a:srgbClr val="B41B1B"/>
      </a:folHlink>
    </a:clrScheme>
    <a:fontScheme name="Vlastní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</TotalTime>
  <Words>1539</Words>
  <Application>Microsoft Macintosh PowerPoint</Application>
  <PresentationFormat>Širokoúhlá obrazovka</PresentationFormat>
  <Paragraphs>120</Paragraphs>
  <Slides>16</Slides>
  <Notes>16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0" baseType="lpstr">
      <vt:lpstr>Arial</vt:lpstr>
      <vt:lpstr>Calibri</vt:lpstr>
      <vt:lpstr>Courier New</vt:lpstr>
      <vt:lpstr>Motiv Office</vt:lpstr>
      <vt:lpstr>Neuroradiologie I. Zobrazení CNS u dětí Nádory CNS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Alex Vinšů</dc:creator>
  <cp:lastModifiedBy>Martin Kynčl</cp:lastModifiedBy>
  <cp:revision>40</cp:revision>
  <cp:lastPrinted>2018-03-12T16:32:20Z</cp:lastPrinted>
  <dcterms:created xsi:type="dcterms:W3CDTF">2018-03-05T11:03:15Z</dcterms:created>
  <dcterms:modified xsi:type="dcterms:W3CDTF">2023-04-30T19:32:45Z</dcterms:modified>
</cp:coreProperties>
</file>