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373" r:id="rId4"/>
    <p:sldId id="374" r:id="rId5"/>
    <p:sldId id="356" r:id="rId6"/>
    <p:sldId id="375" r:id="rId7"/>
    <p:sldId id="366" r:id="rId8"/>
    <p:sldId id="376" r:id="rId9"/>
    <p:sldId id="369" r:id="rId10"/>
    <p:sldId id="377" r:id="rId11"/>
    <p:sldId id="378" r:id="rId12"/>
    <p:sldId id="362" r:id="rId13"/>
    <p:sldId id="363" r:id="rId14"/>
    <p:sldId id="379" r:id="rId15"/>
    <p:sldId id="380" r:id="rId1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80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E2FA53A-AFA9-4B7D-BC37-5F5E8B3127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0AA5E7-795F-453F-8048-F5F6388373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39307" y="0"/>
            <a:ext cx="336311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E8F5184-3EC2-4214-857E-26E1392E7F9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9141A5-BA93-4BD1-AAAF-C3C8CE683D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403450" y="9542062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CC6A5B-2ECD-4259-883B-B885934ECC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3521" y="9542061"/>
            <a:ext cx="620542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B202AE-274A-466B-8A00-58C66E6D70C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80073D-FD03-4503-BD1D-7010FDD8837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7" y="9542062"/>
            <a:ext cx="2863899" cy="5891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8EEC3A-F4ED-44E9-BE0C-756441D2F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4" r="43525" b="28297"/>
          <a:stretch/>
        </p:blipFill>
        <p:spPr>
          <a:xfrm>
            <a:off x="0" y="598146"/>
            <a:ext cx="7162876" cy="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BCB9DDE-AE6C-490D-BF85-D7520C8993B7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AF7BD881-C0D9-4FAE-B7E4-F91A6141BB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403450" y="9542062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id="{37E89948-8A36-4E46-A015-EDB056C82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83521" y="9542061"/>
            <a:ext cx="620542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B202AE-274A-466B-8A00-58C66E6D70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E191E63-B2E6-4F9C-A2B7-A5565A36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7" y="9542062"/>
            <a:ext cx="2863899" cy="5891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4B87D3-D4DC-41CB-8098-50B546A42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4" r="43525" b="28297"/>
          <a:stretch/>
        </p:blipFill>
        <p:spPr>
          <a:xfrm>
            <a:off x="0" y="598146"/>
            <a:ext cx="7162876" cy="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17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66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7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4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8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1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4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5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85248-BA6B-496B-8C60-E2911EED8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85" y="1376859"/>
            <a:ext cx="11398929" cy="213310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dirty="0"/>
              <a:t>Celý název prezentace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5A09C1-51A2-4F07-B195-03A201AD6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85" y="3602038"/>
            <a:ext cx="11398929" cy="11985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 prezentace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4C219D-1244-4BAC-950C-FC681E2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5E80DF-30B9-412B-AAE9-38CAC007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EC559-7D4C-4588-8B8D-BB6EDFBA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85F14F-1814-49AF-B55A-62E38286D76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" y="312128"/>
            <a:ext cx="3678555" cy="70040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FE4AF0E-2D18-4208-96C2-CA705FF4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46EE66C4-B8E2-4570-9B4B-FB589FB2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309" y="4902200"/>
            <a:ext cx="11398929" cy="6048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235959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A3500-3980-428A-B936-502538C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C7D66-99B4-4F3A-ADE1-C25DF03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D360F-6F81-4C1E-9BEF-6797DC0D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53121-CC17-465C-92A7-2B9B54C3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872FF-32E1-4D35-8612-0712819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BA4BD8A-93AE-4925-B7F3-CF26E36DE3CF}"/>
              </a:ext>
            </a:extLst>
          </p:cNvPr>
          <p:cNvSpPr/>
          <p:nvPr userDrawn="1"/>
        </p:nvSpPr>
        <p:spPr>
          <a:xfrm>
            <a:off x="0" y="1430322"/>
            <a:ext cx="12222760" cy="54276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4611C2-0554-4FE0-9CE9-B2FA781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220F52-7CB5-41D7-899A-CED68FF8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1949"/>
            <a:ext cx="10515600" cy="147770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357AC-0FA7-42AB-BC23-50D3390A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4FC18-3361-49F7-AF22-834E83B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49BD1-A122-47AB-8BB1-B4F06F8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A2C73E1-AC15-4683-B053-9A3E7AC29664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5" y="338760"/>
            <a:ext cx="3678555" cy="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18A92-D015-4EA6-919C-7B8E912E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89A0A-00F9-4759-99A2-AE54D5926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5B382E-64C1-449E-B17A-1607E6467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2A9DF6-E962-401D-822D-C6549C86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E818E7-D4E4-4EA5-83B1-9AE32AB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ABDD86-A3AE-48DF-91D4-19EC3AF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3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96594-ACB9-478E-98AE-A5D58D5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09"/>
            <a:ext cx="10517188" cy="925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1ED7431-3D77-4559-8C0C-6D182EDE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6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EE24E73-80FC-4A6F-B062-D7EA3F38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8093"/>
            <a:ext cx="5157787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E5F621-2F08-4512-AD12-6385B627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6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FF3F364-1DE1-4FF5-903E-69FA94D3A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8093"/>
            <a:ext cx="5183188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341F6-04D1-46BC-99B0-C8848B2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F3C4D3-DF29-40E0-B29F-19C0C217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18D655-6CD9-4A12-A90C-E89922E3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5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90ABE-12BF-446E-BDA7-54521CB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410B41-50D1-4CBC-B635-B4190D7B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BDFD0B-DC84-48FB-A798-2518428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0F61DC-FFFA-4B5A-BAD0-5D9395FF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61BDE8-7501-41DC-AEEE-C7603C57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3E2126-25EE-4D34-BFF8-27892EE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2CDB7A-2F9A-4455-BAED-CA499A8E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BC672B-F6A3-4F50-B00C-711EA5B7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92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F03AD0-B722-49B1-A7C3-6FACF39F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693"/>
            <a:ext cx="10515600" cy="471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169E6-B23F-4815-A12A-95D18B5E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6945"/>
            <a:ext cx="137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CE5E-F877-4A74-8313-7BC40A8F6716}" type="datetimeFigureOut">
              <a:rPr lang="en-US" smtClean="0"/>
              <a:t>4/30/23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B9D027-6C9F-4206-8832-3CF3A5516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E406B-1B43-433E-873D-81F19E0A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545F15-BD82-4B33-9998-ABC60645C3B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55" y="6216913"/>
            <a:ext cx="2764702" cy="5264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AF0071E-318C-B815-E897-B186C0B37397}"/>
              </a:ext>
            </a:extLst>
          </p:cNvPr>
          <p:cNvSpPr txBox="1"/>
          <p:nvPr userDrawn="1"/>
        </p:nvSpPr>
        <p:spPr>
          <a:xfrm rot="19924790">
            <a:off x="1383270" y="2940241"/>
            <a:ext cx="871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             Pouze pro soukromé použití</a:t>
            </a:r>
          </a:p>
        </p:txBody>
      </p:sp>
    </p:spTree>
    <p:extLst>
      <p:ext uri="{BB962C8B-B14F-4D97-AF65-F5344CB8AC3E}">
        <p14:creationId xmlns:p14="http://schemas.microsoft.com/office/powerpoint/2010/main" val="54476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linationmriatlas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E7116-5441-475C-9635-B72B933ED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09" y="1267510"/>
            <a:ext cx="11398929" cy="2133103"/>
          </a:xfrm>
        </p:spPr>
        <p:txBody>
          <a:bodyPr/>
          <a:lstStyle/>
          <a:p>
            <a:r>
              <a:rPr lang="cs-CZ" dirty="0"/>
              <a:t>Neuroradiologie I. Zobrazení CNS u dětí</a:t>
            </a:r>
            <a:br>
              <a:rPr lang="cs-CZ" dirty="0"/>
            </a:br>
            <a:r>
              <a:rPr lang="cs-CZ" dirty="0"/>
              <a:t>HII, IVH, PVL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FB24E4-693B-46C0-832F-0099355DB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MZ ČR Vzdělávací program oboru Radiologie a zobrazovací metody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5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BD0FAE-E941-A944-8709-36D9BA8F99DF}"/>
              </a:ext>
            </a:extLst>
          </p:cNvPr>
          <p:cNvSpPr txBox="1"/>
          <p:nvPr/>
        </p:nvSpPr>
        <p:spPr>
          <a:xfrm>
            <a:off x="579572" y="411956"/>
            <a:ext cx="10935669" cy="4079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PVL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Poškození bílé hmoty předčasně narozených dětí (narozené do 34. týdne).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Patogeneze ukazuje dva základní mechanismy ovlivnění bílé hmoty.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Převážně vaskulární původ změn –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fokální PVL (</a:t>
            </a:r>
            <a:r>
              <a:rPr lang="cs-CZ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fPVL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vznik v oblasti hraničních zón cévního zásobení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periventrikulárně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spolupodíl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zhoršené odpovědi na hladiny CO2 a snížené schopnosti autoregulace u hypoxicko-ischemických inzultů, hypotenze, acidózy, septického šoku.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fPVL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nekróza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všech elementů postižené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periventrikulární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oblasti – obvykle jsou později doprovázeny cystickou přestavbou.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E55513C-9994-DA22-0C1B-584A87EE3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445" y="12729"/>
            <a:ext cx="1857555" cy="13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BD0FAE-E941-A944-8709-36D9BA8F99DF}"/>
              </a:ext>
            </a:extLst>
          </p:cNvPr>
          <p:cNvSpPr txBox="1"/>
          <p:nvPr/>
        </p:nvSpPr>
        <p:spPr>
          <a:xfrm>
            <a:off x="579572" y="411956"/>
            <a:ext cx="10935669" cy="5704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PVL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Poškození bílé hmoty předčasně narozených dětí (narozené do 34. týdne).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Patogeneze ukazuje dva základní mechanismy ovlivnění bílé hmoty.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Převážně vaskulární původ změn –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fokální PVL (</a:t>
            </a:r>
            <a:r>
              <a:rPr lang="cs-CZ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fPVL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vznik v oblasti hraničních zón cévního zásobení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periventrikulárně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spolupodíl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zhoršené odpovědi na hladiny CO2 a snížené schopnosti autoregulace u hypoxicko-ischemických inzultů, hypotenze, acidózy, septického šoku.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fPVL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nekróza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všech elementů postižené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periventrikulární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oblasti – obvykle jsou později doprovázeny cystickou přestavbou.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Zvýšená vulnerabilita nezralých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oligodendrocytů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difuzní PVL (</a:t>
            </a:r>
            <a:r>
              <a:rPr lang="cs-CZ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dPVL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vliv mechanismu přítomnosti volných radikálů,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excitotoxinů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(glutamátu) a cytokinů.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dPVL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buňky podlehnou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apoptóze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později se objeví difuzní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atrofizace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bílé hmoty s prostorným komorovým systémem (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periventrikulární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atrofie).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972C27-C73E-088A-5DE3-3AB2D3B6A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445" y="12729"/>
            <a:ext cx="1857555" cy="13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0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A4B6650-773F-C146-806A-D4A937A6BEAD}"/>
              </a:ext>
            </a:extLst>
          </p:cNvPr>
          <p:cNvSpPr txBox="1"/>
          <p:nvPr/>
        </p:nvSpPr>
        <p:spPr>
          <a:xfrm>
            <a:off x="702590" y="1361752"/>
            <a:ext cx="10786819" cy="3442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Nedonošené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děti s akutním, 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centrálním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průběhem HII.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Akutní těžké známky hypoxicko-ischemických změn u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nedonošených dětí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jsou obvykle podobné jako u dětí donošených. Vzhledem k nezralosti mozkových struktur jsou však některá specifika: 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ostiženy mohou být thalamy, </a:t>
            </a:r>
            <a:r>
              <a:rPr lang="cs-CZ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kortikospinální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dráhy, dorzální část mozkového kmene.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azální ganglia, nejspíše díky své menší </a:t>
            </a:r>
            <a:r>
              <a:rPr lang="cs-CZ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myelinizaci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bývají postižena méně, stejně tak </a:t>
            </a:r>
            <a:r>
              <a:rPr lang="cs-CZ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perirolandický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kortex.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doprovodně můžeme i zde pozorovat změny charakteru PVL a IVH. 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4336975-7184-3710-AC5B-26F0C58B7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445" y="12729"/>
            <a:ext cx="1857555" cy="13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4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CAB07C1-1102-9042-A987-6D4383AE0D27}"/>
              </a:ext>
            </a:extLst>
          </p:cNvPr>
          <p:cNvSpPr txBox="1"/>
          <p:nvPr/>
        </p:nvSpPr>
        <p:spPr>
          <a:xfrm>
            <a:off x="1096505" y="361863"/>
            <a:ext cx="10527224" cy="3726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Hypoxicko-ischemické poškození mozku 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donošených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dětí.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Klasifikace: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 centrální </a:t>
            </a: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postižení v rámci akutní hluboké ischemie (například při asystolii)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postihuje především bazální ganglia, thalamy, mozkový kmen, </a:t>
            </a:r>
            <a:r>
              <a:rPr lang="cs-CZ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kortikospinální</a:t>
            </a: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trakt v oblasti zadního raménka vnitřní kapsuly, </a:t>
            </a:r>
            <a:r>
              <a:rPr lang="cs-CZ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perirolandický</a:t>
            </a: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kortex, hipokampus, </a:t>
            </a:r>
            <a:r>
              <a:rPr lang="cs-CZ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Heschlův</a:t>
            </a: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gyrus</a:t>
            </a: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/sluchovou oblast</a:t>
            </a:r>
          </a:p>
          <a:p>
            <a:endParaRPr lang="cs-CZ" sz="2000" dirty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Vykazuje klinicky výraznější motorické a kognitivní postižení.</a:t>
            </a:r>
          </a:p>
          <a:p>
            <a:endParaRPr lang="cs-CZ" sz="2000" dirty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Dítě s plyšovým medvědem">
            <a:extLst>
              <a:ext uri="{FF2B5EF4-FFF2-40B4-BE49-F238E27FC236}">
                <a16:creationId xmlns:a16="http://schemas.microsoft.com/office/drawing/2014/main" id="{77F50EB3-6F2B-387B-D5DD-11D7659B6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786485"/>
            <a:ext cx="27051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CAB07C1-1102-9042-A987-6D4383AE0D27}"/>
              </a:ext>
            </a:extLst>
          </p:cNvPr>
          <p:cNvSpPr txBox="1"/>
          <p:nvPr/>
        </p:nvSpPr>
        <p:spPr>
          <a:xfrm>
            <a:off x="1096505" y="361863"/>
            <a:ext cx="10527224" cy="618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Hypoxicko-ischemické poškození mozku 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donošených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dětí.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Klasifikace: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 centrální </a:t>
            </a: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postižení v rámci akutní hluboké ischemie (například při asystolii)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postihuje především bazální ganglia, thalamy, mozkový kmen, </a:t>
            </a:r>
            <a:r>
              <a:rPr lang="cs-CZ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kortikospinální</a:t>
            </a: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trakt v oblasti zadního raménka vnitřní kapsuly, </a:t>
            </a:r>
            <a:r>
              <a:rPr lang="cs-CZ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perirolandický</a:t>
            </a: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kortex, hipokampus, </a:t>
            </a:r>
            <a:r>
              <a:rPr lang="cs-CZ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Heschlův</a:t>
            </a: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gyrus</a:t>
            </a:r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/sluchovou oblast</a:t>
            </a:r>
          </a:p>
          <a:p>
            <a:endParaRPr lang="cs-CZ" sz="2000" dirty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Vykazuje klinicky výraznější motorické a kognitivní postižení.</a:t>
            </a:r>
          </a:p>
          <a:p>
            <a:endParaRPr lang="cs-CZ" sz="2000" dirty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Typ periferní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prolongovaná parciální ischemie nebo opakovaná menší poškození zejména v oblasti rozhraní cévního zásobení mozkových hemisfér (například při bradykardii)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postihuje převážně kortex a bílou hmotu v bázích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sulků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(opakované menší inzulty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hypoxémie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mohou projevit díky redistribuci cévního zásobení i jako změny kortexu a subkortikální bílé hmoty)</a:t>
            </a:r>
          </a:p>
          <a:p>
            <a:pPr lvl="0" fontAlgn="base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Vykazuje méně závažné motorické/kognitivní postižení.</a:t>
            </a:r>
          </a:p>
          <a:p>
            <a:endParaRPr lang="cs-CZ" sz="2000" dirty="0">
              <a:solidFill>
                <a:srgbClr val="21252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 descr="Dítě s plyšovým medvědem">
            <a:extLst>
              <a:ext uri="{FF2B5EF4-FFF2-40B4-BE49-F238E27FC236}">
                <a16:creationId xmlns:a16="http://schemas.microsoft.com/office/drawing/2014/main" id="{48107433-4A72-8D68-4747-1615E483E6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46" y="0"/>
            <a:ext cx="1811548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9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Šipka doprava 4">
            <a:extLst>
              <a:ext uri="{FF2B5EF4-FFF2-40B4-BE49-F238E27FC236}">
                <a16:creationId xmlns:a16="http://schemas.microsoft.com/office/drawing/2014/main" id="{4DE82071-EEF4-E140-8D11-08ED80FF0C37}"/>
              </a:ext>
            </a:extLst>
          </p:cNvPr>
          <p:cNvSpPr/>
          <p:nvPr/>
        </p:nvSpPr>
        <p:spPr>
          <a:xfrm rot="4386637" flipV="1">
            <a:off x="2184610" y="1544552"/>
            <a:ext cx="344452" cy="4571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4">
            <a:extLst>
              <a:ext uri="{FF2B5EF4-FFF2-40B4-BE49-F238E27FC236}">
                <a16:creationId xmlns:a16="http://schemas.microsoft.com/office/drawing/2014/main" id="{60F0B151-FB94-7945-8DD4-860E8416C539}"/>
              </a:ext>
            </a:extLst>
          </p:cNvPr>
          <p:cNvSpPr/>
          <p:nvPr/>
        </p:nvSpPr>
        <p:spPr>
          <a:xfrm rot="6533115">
            <a:off x="3338573" y="1466883"/>
            <a:ext cx="339362" cy="4571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4">
            <a:extLst>
              <a:ext uri="{FF2B5EF4-FFF2-40B4-BE49-F238E27FC236}">
                <a16:creationId xmlns:a16="http://schemas.microsoft.com/office/drawing/2014/main" id="{8D3D94EA-E34D-3548-85BD-3A7452BB6B72}"/>
              </a:ext>
            </a:extLst>
          </p:cNvPr>
          <p:cNvSpPr/>
          <p:nvPr/>
        </p:nvSpPr>
        <p:spPr>
          <a:xfrm rot="2272202" flipV="1">
            <a:off x="5207434" y="1298937"/>
            <a:ext cx="344452" cy="4571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4">
            <a:extLst>
              <a:ext uri="{FF2B5EF4-FFF2-40B4-BE49-F238E27FC236}">
                <a16:creationId xmlns:a16="http://schemas.microsoft.com/office/drawing/2014/main" id="{991779EC-655A-EE47-83D4-EE5DB7B67965}"/>
              </a:ext>
            </a:extLst>
          </p:cNvPr>
          <p:cNvSpPr/>
          <p:nvPr/>
        </p:nvSpPr>
        <p:spPr>
          <a:xfrm rot="8362825" flipV="1">
            <a:off x="6643755" y="1239202"/>
            <a:ext cx="344452" cy="4571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6108F45-ED20-844E-9FB6-C05CAA23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012667"/>
            <a:ext cx="3186802" cy="8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AC2F9E4-B900-D9FC-AB19-D887A2C6787F}"/>
              </a:ext>
            </a:extLst>
          </p:cNvPr>
          <p:cNvSpPr txBox="1"/>
          <p:nvPr/>
        </p:nvSpPr>
        <p:spPr>
          <a:xfrm>
            <a:off x="975663" y="5074539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hlinkClick r:id="rId3"/>
              </a:rPr>
              <a:t>https://</a:t>
            </a:r>
            <a:r>
              <a:rPr lang="cs-CZ" sz="2400" dirty="0" err="1">
                <a:hlinkClick r:id="rId3"/>
              </a:rPr>
              <a:t>www.myelinationmriatlas.com</a:t>
            </a:r>
            <a:endParaRPr lang="cs-CZ" sz="24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761A571-6A0C-C5EB-82F9-9B1B23550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674" y="702904"/>
            <a:ext cx="7772400" cy="396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8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12C98B7-1C25-8447-8409-8943963797DF}"/>
              </a:ext>
            </a:extLst>
          </p:cNvPr>
          <p:cNvSpPr txBox="1"/>
          <p:nvPr/>
        </p:nvSpPr>
        <p:spPr>
          <a:xfrm>
            <a:off x="410705" y="923102"/>
            <a:ext cx="11370589" cy="1158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Novorozenecká asfyxie donošených dětí.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některých případech vede k 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novorozenecké encefalopatii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klinickému syndromu s podílem poruch neurologického vývoje.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40546CE-EB6B-3B4B-BB5A-CF220107DA51}"/>
              </a:ext>
            </a:extLst>
          </p:cNvPr>
          <p:cNvSpPr txBox="1"/>
          <p:nvPr/>
        </p:nvSpPr>
        <p:spPr>
          <a:xfrm>
            <a:off x="728419" y="387457"/>
            <a:ext cx="5726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Hypoxicko-ischemické poškození mozku (HII)</a:t>
            </a:r>
          </a:p>
        </p:txBody>
      </p:sp>
    </p:spTree>
    <p:extLst>
      <p:ext uri="{BB962C8B-B14F-4D97-AF65-F5344CB8AC3E}">
        <p14:creationId xmlns:p14="http://schemas.microsoft.com/office/powerpoint/2010/main" val="207400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12C98B7-1C25-8447-8409-8943963797DF}"/>
              </a:ext>
            </a:extLst>
          </p:cNvPr>
          <p:cNvSpPr txBox="1"/>
          <p:nvPr/>
        </p:nvSpPr>
        <p:spPr>
          <a:xfrm>
            <a:off x="410705" y="923102"/>
            <a:ext cx="11370589" cy="2886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Novorozenecká asfyxie donošených dětí.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některých případech vede k 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novorozenecké encefalopatii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klinickému syndromu s podílem poruch neurologického vývoje.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Rozdílný regionální charakter změn a typ HII poškození mozku u:</a:t>
            </a: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předčasně narozených =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nedonošených </a:t>
            </a: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 dětí narozených v termínu =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donošených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Rozdíly zejména u periferní prolongované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hypoxémie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40546CE-EB6B-3B4B-BB5A-CF220107DA51}"/>
              </a:ext>
            </a:extLst>
          </p:cNvPr>
          <p:cNvSpPr txBox="1"/>
          <p:nvPr/>
        </p:nvSpPr>
        <p:spPr>
          <a:xfrm>
            <a:off x="728419" y="387457"/>
            <a:ext cx="5726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Hypoxicko-ischemické poškození mozku (HII)</a:t>
            </a:r>
          </a:p>
        </p:txBody>
      </p:sp>
    </p:spTree>
    <p:extLst>
      <p:ext uri="{BB962C8B-B14F-4D97-AF65-F5344CB8AC3E}">
        <p14:creationId xmlns:p14="http://schemas.microsoft.com/office/powerpoint/2010/main" val="243051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12C98B7-1C25-8447-8409-8943963797DF}"/>
              </a:ext>
            </a:extLst>
          </p:cNvPr>
          <p:cNvSpPr txBox="1"/>
          <p:nvPr/>
        </p:nvSpPr>
        <p:spPr>
          <a:xfrm>
            <a:off x="410705" y="923102"/>
            <a:ext cx="11370589" cy="5272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Novorozenecká asfyxie donošených dětí.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některých případech vede k 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novorozenecké encefalopatii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klinickému syndromu s podílem poruch neurologického vývoje.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Rozdílný regionální charakter změn a typ HII poškození mozku u:</a:t>
            </a: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předčasně narozených =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nedonošených </a:t>
            </a: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 dětí narozených v termínu =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donošených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Rozdíly zejména u periferní prolongované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hypoxémie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Příčiny vedoucí k HII jsou podobné u dětí donošených i u dětí nedonošených (komplikace během porodu, nízké skóre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Apgarové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fetální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acidémie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1143000" lvl="2" indent="-22860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Autoregulační kapacita mozku nedonošených dětí je omezená vzhledem k nezralosti struktur, doprovodně se může vyskytnout i RDS, patentní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arteriosus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fontAlgn="base">
              <a:lnSpc>
                <a:spcPct val="107000"/>
              </a:lnSpc>
              <a:spcAft>
                <a:spcPts val="800"/>
              </a:spcAft>
              <a:buSzPts val="1000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Vhodné je mít klinickou informaci nejen o zralosti dítěte (donošené/nedonošené), a i o charakteru a délce trvání ischemického inzultu.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40546CE-EB6B-3B4B-BB5A-CF220107DA51}"/>
              </a:ext>
            </a:extLst>
          </p:cNvPr>
          <p:cNvSpPr txBox="1"/>
          <p:nvPr/>
        </p:nvSpPr>
        <p:spPr>
          <a:xfrm>
            <a:off x="728419" y="387457"/>
            <a:ext cx="5726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Hypoxicko-ischemické poškození mozku (HII)</a:t>
            </a:r>
          </a:p>
        </p:txBody>
      </p:sp>
    </p:spTree>
    <p:extLst>
      <p:ext uri="{BB962C8B-B14F-4D97-AF65-F5344CB8AC3E}">
        <p14:creationId xmlns:p14="http://schemas.microsoft.com/office/powerpoint/2010/main" val="254070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BD0FAE-E941-A944-8709-36D9BA8F99DF}"/>
              </a:ext>
            </a:extLst>
          </p:cNvPr>
          <p:cNvSpPr txBox="1"/>
          <p:nvPr/>
        </p:nvSpPr>
        <p:spPr>
          <a:xfrm>
            <a:off x="781050" y="956645"/>
            <a:ext cx="10699535" cy="268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Nedonošené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děti s mírnějším, 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prolongovaným průběhem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HII.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Mírné známky hypoxicko-ischemických změn u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nedonošených dětí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mohou vést k obrazu </a:t>
            </a:r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PVL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nebo 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IVH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nedonošených dětí je k poškození více náchylná bílá hmota (vyšší zastoupení nezralých </a:t>
            </a:r>
            <a:r>
              <a:rPr lang="cs-CZ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oligodendrocytů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nOL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změny vývoje cytotoxického edému jsou následované zánětlivou reakcí poškozené hmoty a projeví se vyšší citlivost </a:t>
            </a:r>
            <a:r>
              <a:rPr lang="cs-CZ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nOL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 oxidativním enzymům,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C80F23-AF47-662D-C280-D543300B1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789" y="3919743"/>
            <a:ext cx="3536830" cy="25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7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BD0FAE-E941-A944-8709-36D9BA8F99DF}"/>
              </a:ext>
            </a:extLst>
          </p:cNvPr>
          <p:cNvSpPr txBox="1"/>
          <p:nvPr/>
        </p:nvSpPr>
        <p:spPr>
          <a:xfrm>
            <a:off x="781050" y="956645"/>
            <a:ext cx="10699535" cy="4533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Nedonošené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děti s mírnějším, 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prolongovaným průběhem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HII.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Mírné známky hypoxicko-ischemických změn u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nedonošených dětí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mohou vést k obrazu </a:t>
            </a:r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PVL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nebo 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IVH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nedonošených dětí je k poškození více náchylná bílá hmota (vyšší zastoupení nezralých </a:t>
            </a:r>
            <a:r>
              <a:rPr lang="cs-CZ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oligodendrocytů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nOL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změny vývoje cytotoxického edému jsou následované zánětlivou reakcí poškozené hmoty a projeví se vyšší citlivost </a:t>
            </a:r>
            <a:r>
              <a:rPr lang="cs-CZ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nOL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 oxidativním enzymům,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základě takového poškození může docházet k změněné tvorbě myelinu a navazujícímu poškození bílé hmoty v pozdějším období (formy PVL).</a:t>
            </a: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 fontAlgn="base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apilární systém </a:t>
            </a:r>
            <a:r>
              <a:rPr lang="cs-CZ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germinální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matrix je senzitivní ke změnám oxygenace, </a:t>
            </a:r>
            <a:r>
              <a:rPr lang="cs-CZ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reperfuze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která následuje mírnější hypoxicko-ischemické změny a často vede k 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zakrvácení do 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germinální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matrix (IVH). </a:t>
            </a:r>
            <a:endParaRPr lang="cs-CZ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2C41E71-1932-B52A-F000-836AFFC7B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92809"/>
            <a:ext cx="1857555" cy="13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0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BD0FAE-E941-A944-8709-36D9BA8F99DF}"/>
              </a:ext>
            </a:extLst>
          </p:cNvPr>
          <p:cNvSpPr txBox="1"/>
          <p:nvPr/>
        </p:nvSpPr>
        <p:spPr>
          <a:xfrm>
            <a:off x="579572" y="411956"/>
            <a:ext cx="8827899" cy="5272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IVH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Krvácení z malých cév do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subependymálně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uložené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germinální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matrix, typicky u nedonošeného novorozence.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Multifaktoriální geneze (intravaskulární, vaskulární a extravaskulární příčiny).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Klasifikace PV-IVH: 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 1 – krvácení do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germinální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matrix,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 2 – extenze krvácení do nedilatovaného komorového systému,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 3 – extenze krvácení do dilatovaného komorového systému,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 4 – krvácení v komorovém systému + detekce krvácení v 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ipsilaterální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bílé hmotě (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periventrikulární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prokrvácený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venózní infarkt – může být součástí všech typů).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512AF4-B483-EFA4-8449-8C207D39D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02" y="830263"/>
            <a:ext cx="1012745" cy="9856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9C415A1-78AA-62D0-B2EE-8D83289FE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7402" y="1950469"/>
            <a:ext cx="1012745" cy="9856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237A637-E01C-FE2F-8ABF-4120A9081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7402" y="3070675"/>
            <a:ext cx="1012745" cy="9856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478708C-1F26-14C9-D2DC-9E8BDB77D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1426" y="4190881"/>
            <a:ext cx="1012745" cy="98568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209DBAD-8369-421D-7FB8-CD50CE7503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492809"/>
            <a:ext cx="1857555" cy="13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8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BD0FAE-E941-A944-8709-36D9BA8F99DF}"/>
              </a:ext>
            </a:extLst>
          </p:cNvPr>
          <p:cNvSpPr txBox="1"/>
          <p:nvPr/>
        </p:nvSpPr>
        <p:spPr>
          <a:xfrm>
            <a:off x="579572" y="411956"/>
            <a:ext cx="8827899" cy="603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IVH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Krvácení z malých cév do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subependymálně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uložené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germinální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matrix, typicky u nedonošeného novorozence.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Multifaktoriální geneze (intravaskulární, vaskulární a extravaskulární příčiny).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Klasifikace PV-IVH: 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 1 – krvácení do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germinální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matrix,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 2 – extenze krvácení do nedilatovaného komorového systému,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 3 – extenze krvácení do dilatovaného komorového systému,</a:t>
            </a: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 4 – krvácení v komorovém systému + detekce krvácení v 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ipsilaterální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bílé hmotě (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periventrikulární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prokrvácený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venózní infarkt – může být součástí všech typů).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Nejčastěji krvácení do oblasti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kaudothalamického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žlábku (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periventrikulární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oblast mezi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nucleus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caudatus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thalamem).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512AF4-B483-EFA4-8449-8C207D39D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02" y="830263"/>
            <a:ext cx="1012745" cy="9856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9C415A1-78AA-62D0-B2EE-8D83289FE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7402" y="1950469"/>
            <a:ext cx="1012745" cy="9856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237A637-E01C-FE2F-8ABF-4120A9081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7402" y="3070675"/>
            <a:ext cx="1012745" cy="9856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478708C-1F26-14C9-D2DC-9E8BDB77D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1426" y="4190881"/>
            <a:ext cx="1012745" cy="9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5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4BD0FAE-E941-A944-8709-36D9BA8F99DF}"/>
              </a:ext>
            </a:extLst>
          </p:cNvPr>
          <p:cNvSpPr txBox="1"/>
          <p:nvPr/>
        </p:nvSpPr>
        <p:spPr>
          <a:xfrm>
            <a:off x="579572" y="411956"/>
            <a:ext cx="10935669" cy="1693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PVL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Poškození bílé hmoty předčasně narozených dětí (narozené do 34. týdne).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Patogeneze ukazuje dva základní mechanismy ovlivnění bílé hmoty.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E06033-62ED-77E7-4549-92A3EC7EC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445" y="12729"/>
            <a:ext cx="1857555" cy="13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678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2L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9"/>
      </a:accent1>
      <a:accent2>
        <a:srgbClr val="616161"/>
      </a:accent2>
      <a:accent3>
        <a:srgbClr val="E6E6E6"/>
      </a:accent3>
      <a:accent4>
        <a:srgbClr val="F57373"/>
      </a:accent4>
      <a:accent5>
        <a:srgbClr val="FA9114"/>
      </a:accent5>
      <a:accent6>
        <a:srgbClr val="914B05"/>
      </a:accent6>
      <a:hlink>
        <a:srgbClr val="ED1C29"/>
      </a:hlink>
      <a:folHlink>
        <a:srgbClr val="B41B1B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1092</Words>
  <Application>Microsoft Macintosh PowerPoint</Application>
  <PresentationFormat>Širokoúhlá obrazovka</PresentationFormat>
  <Paragraphs>112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Motiv Office</vt:lpstr>
      <vt:lpstr>Neuroradiologie I. Zobrazení CNS u dětí HII, IVH, PVL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 Vinšů</dc:creator>
  <cp:lastModifiedBy>Martin Kynčl</cp:lastModifiedBy>
  <cp:revision>46</cp:revision>
  <cp:lastPrinted>2018-03-12T16:32:20Z</cp:lastPrinted>
  <dcterms:created xsi:type="dcterms:W3CDTF">2018-03-05T11:03:15Z</dcterms:created>
  <dcterms:modified xsi:type="dcterms:W3CDTF">2023-04-30T19:31:33Z</dcterms:modified>
</cp:coreProperties>
</file>